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739" r:id="rId8"/>
    <p:sldId id="1798" r:id="rId9"/>
    <p:sldId id="1983" r:id="rId10"/>
    <p:sldId id="719" r:id="rId11"/>
    <p:sldId id="725" r:id="rId12"/>
    <p:sldId id="726" r:id="rId13"/>
    <p:sldId id="1986" r:id="rId14"/>
    <p:sldId id="731" r:id="rId15"/>
    <p:sldId id="1987" r:id="rId16"/>
    <p:sldId id="1991" r:id="rId17"/>
    <p:sldId id="1984" r:id="rId18"/>
    <p:sldId id="1988" r:id="rId19"/>
    <p:sldId id="1990" r:id="rId20"/>
    <p:sldId id="1989" r:id="rId21"/>
    <p:sldId id="1992" r:id="rId22"/>
    <p:sldId id="1985" r:id="rId23"/>
    <p:sldId id="286" r:id="rId24"/>
    <p:sldId id="1973" r:id="rId25"/>
    <p:sldId id="285" r:id="rId26"/>
    <p:sldId id="733" r:id="rId27"/>
    <p:sldId id="1993" r:id="rId28"/>
    <p:sldId id="1994" r:id="rId29"/>
    <p:sldId id="1780"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6291" autoAdjust="0"/>
  </p:normalViewPr>
  <p:slideViewPr>
    <p:cSldViewPr showGuides="1">
      <p:cViewPr varScale="1">
        <p:scale>
          <a:sx n="123" d="100"/>
          <a:sy n="123" d="100"/>
        </p:scale>
        <p:origin x="472" y="19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27172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970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6694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37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图层 </a:t>
            </a:r>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IR</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EBDD97-B28E-DD4C-AE94-D125FBEED241}"/>
              </a:ext>
            </a:extLst>
          </p:cNvPr>
          <p:cNvSpPr>
            <a:spLocks noGrp="1"/>
          </p:cNvSpPr>
          <p:nvPr>
            <p:ph type="title"/>
          </p:nvPr>
        </p:nvSpPr>
        <p:spPr/>
        <p:txBody>
          <a:bodyPr/>
          <a:lstStyle/>
          <a:p>
            <a:r>
              <a:rPr lang="en-US" altLang="zh-CN" dirty="0"/>
              <a:t>AI</a:t>
            </a:r>
            <a:r>
              <a:rPr lang="zh-CN" altLang="en-US" dirty="0"/>
              <a:t>框架生成静态计算图</a:t>
            </a:r>
          </a:p>
        </p:txBody>
      </p:sp>
      <p:sp>
        <p:nvSpPr>
          <p:cNvPr id="6" name="内容占位符 5">
            <a:extLst>
              <a:ext uri="{FF2B5EF4-FFF2-40B4-BE49-F238E27FC236}">
                <a16:creationId xmlns:a16="http://schemas.microsoft.com/office/drawing/2014/main" id="{32D3C804-5FAF-6849-B7AA-67885BC7673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静态图模式下：使用前端语言定义模型形成完整的程序表达后，不使用前端语言解释器进行执行，将前端描述的完整模型交给</a:t>
            </a:r>
            <a:r>
              <a:rPr lang="en-US" altLang="zh-CN" dirty="0">
                <a:latin typeface="Gill Sans MT" panose="020B0502020104020203" pitchFamily="34" charset="0"/>
              </a:rPr>
              <a:t>AI</a:t>
            </a:r>
            <a:r>
              <a:rPr lang="zh-CN" altLang="en-US" dirty="0">
                <a:latin typeface="Gill Sans MT" panose="020B0502020104020203" pitchFamily="34" charset="0"/>
              </a:rPr>
              <a:t>框架。</a:t>
            </a:r>
            <a:r>
              <a:rPr lang="en-US" altLang="zh-CN" dirty="0">
                <a:latin typeface="Gill Sans MT" panose="020B0502020104020203" pitchFamily="34" charset="0"/>
              </a:rPr>
              <a:t>AI</a:t>
            </a:r>
            <a:r>
              <a:rPr lang="zh-CN" altLang="en-US" dirty="0">
                <a:latin typeface="Gill Sans MT" panose="020B0502020104020203" pitchFamily="34" charset="0"/>
              </a:rPr>
              <a:t>框架先对</a:t>
            </a:r>
            <a:r>
              <a:rPr lang="en-US" altLang="zh-CN" dirty="0">
                <a:latin typeface="Gill Sans MT" panose="020B0502020104020203" pitchFamily="34" charset="0"/>
              </a:rPr>
              <a:t>API</a:t>
            </a:r>
            <a:r>
              <a:rPr lang="zh-CN" altLang="en-US" dirty="0">
                <a:latin typeface="Gill Sans MT" panose="020B0502020104020203" pitchFamily="34" charset="0"/>
              </a:rPr>
              <a:t>代码分析，获取网络层之间的连接拓扑关系以及参数变量设置、损失函数等，接着用</a:t>
            </a:r>
            <a:r>
              <a:rPr lang="zh-CN" altLang="en-US" dirty="0">
                <a:highlight>
                  <a:srgbClr val="FFFF00"/>
                </a:highlight>
                <a:latin typeface="Gill Sans MT" panose="020B0502020104020203" pitchFamily="34" charset="0"/>
              </a:rPr>
              <a:t>静态数据结构</a:t>
            </a:r>
            <a:r>
              <a:rPr lang="zh-CN" altLang="en-US" dirty="0">
                <a:latin typeface="Gill Sans MT" panose="020B0502020104020203" pitchFamily="34" charset="0"/>
              </a:rPr>
              <a:t>来描述拓扑结构及其他神经网络模型组件。</a:t>
            </a:r>
          </a:p>
        </p:txBody>
      </p:sp>
      <p:pic>
        <p:nvPicPr>
          <p:cNvPr id="7" name="图片 6">
            <a:extLst>
              <a:ext uri="{FF2B5EF4-FFF2-40B4-BE49-F238E27FC236}">
                <a16:creationId xmlns:a16="http://schemas.microsoft.com/office/drawing/2014/main" id="{7119FA34-D5C0-4440-94E4-9C2AC837061B}"/>
              </a:ext>
            </a:extLst>
          </p:cNvPr>
          <p:cNvPicPr>
            <a:picLocks noChangeAspect="1"/>
          </p:cNvPicPr>
          <p:nvPr/>
        </p:nvPicPr>
        <p:blipFill>
          <a:blip r:embed="rId2"/>
          <a:stretch>
            <a:fillRect/>
          </a:stretch>
        </p:blipFill>
        <p:spPr>
          <a:xfrm>
            <a:off x="6746453" y="4005064"/>
            <a:ext cx="6629400" cy="1714500"/>
          </a:xfrm>
          <a:prstGeom prst="rect">
            <a:avLst/>
          </a:prstGeom>
        </p:spPr>
      </p:pic>
      <p:pic>
        <p:nvPicPr>
          <p:cNvPr id="8" name="图片 7">
            <a:extLst>
              <a:ext uri="{FF2B5EF4-FFF2-40B4-BE49-F238E27FC236}">
                <a16:creationId xmlns:a16="http://schemas.microsoft.com/office/drawing/2014/main" id="{F7700407-2913-8243-B438-094D70C695DE}"/>
              </a:ext>
            </a:extLst>
          </p:cNvPr>
          <p:cNvPicPr>
            <a:picLocks noChangeAspect="1"/>
          </p:cNvPicPr>
          <p:nvPr/>
        </p:nvPicPr>
        <p:blipFill>
          <a:blip r:embed="rId3"/>
          <a:stretch>
            <a:fillRect/>
          </a:stretch>
        </p:blipFill>
        <p:spPr>
          <a:xfrm>
            <a:off x="841797" y="3448372"/>
            <a:ext cx="5482818" cy="2716932"/>
          </a:xfrm>
          <a:prstGeom prst="rect">
            <a:avLst/>
          </a:prstGeom>
        </p:spPr>
      </p:pic>
    </p:spTree>
    <p:extLst>
      <p:ext uri="{BB962C8B-B14F-4D97-AF65-F5344CB8AC3E}">
        <p14:creationId xmlns:p14="http://schemas.microsoft.com/office/powerpoint/2010/main" val="367169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86AC4-1153-234F-A132-9E75F578F1EA}"/>
              </a:ext>
            </a:extLst>
          </p:cNvPr>
          <p:cNvSpPr>
            <a:spLocks noGrp="1"/>
          </p:cNvSpPr>
          <p:nvPr>
            <p:ph type="title"/>
          </p:nvPr>
        </p:nvSpPr>
        <p:spPr/>
        <p:txBody>
          <a:bodyPr/>
          <a:lstStyle/>
          <a:p>
            <a:r>
              <a:rPr lang="en-US" altLang="zh-CN" dirty="0"/>
              <a:t>AI</a:t>
            </a:r>
            <a:r>
              <a:rPr lang="zh-CN" altLang="en-US" dirty="0"/>
              <a:t>框架生成动态计算图</a:t>
            </a:r>
            <a:endParaRPr kumimoji="1" lang="zh-CN" altLang="en-US" dirty="0"/>
          </a:p>
        </p:txBody>
      </p:sp>
      <p:sp>
        <p:nvSpPr>
          <p:cNvPr id="3" name="内容占位符 2">
            <a:extLst>
              <a:ext uri="{FF2B5EF4-FFF2-40B4-BE49-F238E27FC236}">
                <a16:creationId xmlns:a16="http://schemas.microsoft.com/office/drawing/2014/main" id="{6A25D64C-0A7C-F845-8B2A-7116B361AD3D}"/>
              </a:ext>
            </a:extLst>
          </p:cNvPr>
          <p:cNvSpPr>
            <a:spLocks noGrp="1"/>
          </p:cNvSpPr>
          <p:nvPr>
            <p:ph sz="half" idx="1"/>
          </p:nvPr>
        </p:nvSpPr>
        <p:spPr>
          <a:xfrm>
            <a:off x="623635" y="1495552"/>
            <a:ext cx="10875346" cy="4525736"/>
          </a:xfrm>
        </p:spPr>
        <p:txBody>
          <a:bodyPr/>
          <a:lstStyle/>
          <a:p>
            <a:pPr>
              <a:lnSpc>
                <a:spcPct val="150000"/>
              </a:lnSpc>
            </a:pPr>
            <a:r>
              <a:rPr lang="zh-CN" altLang="en-US" dirty="0"/>
              <a:t>动态图采用前端语言自身的解释器对代码进行解析，利用</a:t>
            </a:r>
            <a:r>
              <a:rPr lang="en-US" altLang="zh-CN" dirty="0"/>
              <a:t>AI</a:t>
            </a:r>
            <a:r>
              <a:rPr lang="zh-CN" altLang="en-US" dirty="0"/>
              <a:t>框架本身的算子分发功能，算子会即刻执行并输出结果。动态图模式采用用户友好的命令式编程范式，使用前端语言构建神经网络模型更加简洁。</a:t>
            </a:r>
            <a:endParaRPr lang="en-US" altLang="zh-CN" dirty="0"/>
          </a:p>
          <a:p>
            <a:pPr>
              <a:lnSpc>
                <a:spcPct val="150000"/>
              </a:lnSpc>
            </a:pPr>
            <a:endParaRPr lang="en-US" altLang="zh-CN" dirty="0"/>
          </a:p>
          <a:p>
            <a:pPr>
              <a:lnSpc>
                <a:spcPct val="150000"/>
              </a:lnSpc>
            </a:pPr>
            <a:r>
              <a:rPr lang="zh-CN" altLang="en-US" b="1" dirty="0"/>
              <a:t>优点：</a:t>
            </a:r>
            <a:r>
              <a:rPr lang="zh-CN" altLang="en-US" dirty="0"/>
              <a:t>动态图模式灵活的执行计算特性，动态生成可以使用前端语言的原生控制流，充分发挥前端语言的编程友好性特性。</a:t>
            </a:r>
            <a:endParaRPr lang="en-US" altLang="zh-CN" dirty="0"/>
          </a:p>
          <a:p>
            <a:pPr>
              <a:lnSpc>
                <a:spcPct val="150000"/>
              </a:lnSpc>
            </a:pPr>
            <a:r>
              <a:rPr lang="zh-CN" altLang="en-US" b="1" dirty="0"/>
              <a:t>缺点：</a:t>
            </a:r>
            <a:r>
              <a:rPr lang="zh-CN" altLang="en-US" dirty="0"/>
              <a:t>不过动态生成中完整的网络结构在执行前是未知的，不能使用静态图中的图优化技术来提高计算执行性能。</a:t>
            </a:r>
            <a:endParaRPr kumimoji="1" lang="zh-CN" altLang="en-US" dirty="0"/>
          </a:p>
        </p:txBody>
      </p:sp>
    </p:spTree>
    <p:extLst>
      <p:ext uri="{BB962C8B-B14F-4D97-AF65-F5344CB8AC3E}">
        <p14:creationId xmlns:p14="http://schemas.microsoft.com/office/powerpoint/2010/main" val="81291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动态图和静态图</a:t>
            </a:r>
          </a:p>
        </p:txBody>
      </p:sp>
    </p:spTree>
    <p:extLst>
      <p:ext uri="{BB962C8B-B14F-4D97-AF65-F5344CB8AC3E}">
        <p14:creationId xmlns:p14="http://schemas.microsoft.com/office/powerpoint/2010/main" val="21691585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05413-EB26-3840-956E-DBC4E7F1FC19}"/>
              </a:ext>
            </a:extLst>
          </p:cNvPr>
          <p:cNvSpPr>
            <a:spLocks noGrp="1"/>
          </p:cNvSpPr>
          <p:nvPr>
            <p:ph type="title"/>
          </p:nvPr>
        </p:nvSpPr>
        <p:spPr/>
        <p:txBody>
          <a:bodyPr/>
          <a:lstStyle/>
          <a:p>
            <a:r>
              <a:rPr kumimoji="1" lang="zh-CN" altLang="en-US" dirty="0"/>
              <a:t>动态图和静态图比较</a:t>
            </a:r>
          </a:p>
        </p:txBody>
      </p:sp>
      <p:graphicFrame>
        <p:nvGraphicFramePr>
          <p:cNvPr id="4" name="内容占位符 3">
            <a:extLst>
              <a:ext uri="{FF2B5EF4-FFF2-40B4-BE49-F238E27FC236}">
                <a16:creationId xmlns:a16="http://schemas.microsoft.com/office/drawing/2014/main" id="{93DC6139-F56F-E44A-AC2B-D02C9DE84D78}"/>
              </a:ext>
            </a:extLst>
          </p:cNvPr>
          <p:cNvGraphicFramePr>
            <a:graphicFrameLocks noGrp="1"/>
          </p:cNvGraphicFramePr>
          <p:nvPr>
            <p:ph sz="half" idx="1"/>
          </p:nvPr>
        </p:nvGraphicFramePr>
        <p:xfrm>
          <a:off x="623833" y="1628800"/>
          <a:ext cx="10963275" cy="4104457"/>
        </p:xfrm>
        <a:graphic>
          <a:graphicData uri="http://schemas.openxmlformats.org/drawingml/2006/table">
            <a:tbl>
              <a:tblPr/>
              <a:tblGrid>
                <a:gridCol w="3654425">
                  <a:extLst>
                    <a:ext uri="{9D8B030D-6E8A-4147-A177-3AD203B41FA5}">
                      <a16:colId xmlns:a16="http://schemas.microsoft.com/office/drawing/2014/main" val="955043805"/>
                    </a:ext>
                  </a:extLst>
                </a:gridCol>
                <a:gridCol w="3654425">
                  <a:extLst>
                    <a:ext uri="{9D8B030D-6E8A-4147-A177-3AD203B41FA5}">
                      <a16:colId xmlns:a16="http://schemas.microsoft.com/office/drawing/2014/main" val="3638773344"/>
                    </a:ext>
                  </a:extLst>
                </a:gridCol>
                <a:gridCol w="3654425">
                  <a:extLst>
                    <a:ext uri="{9D8B030D-6E8A-4147-A177-3AD203B41FA5}">
                      <a16:colId xmlns:a16="http://schemas.microsoft.com/office/drawing/2014/main" val="2994068093"/>
                    </a:ext>
                  </a:extLst>
                </a:gridCol>
              </a:tblGrid>
              <a:tr h="586351">
                <a:tc>
                  <a:txBody>
                    <a:bodyPr/>
                    <a:lstStyle/>
                    <a:p>
                      <a:pPr algn="ctr"/>
                      <a:r>
                        <a:rPr lang="zh-CN" altLang="en-US" sz="1200" b="1" dirty="0">
                          <a:solidFill>
                            <a:srgbClr val="4F4F4F"/>
                          </a:solidFill>
                          <a:effectLst/>
                          <a:latin typeface="+mj-ea"/>
                          <a:ea typeface="+mj-ea"/>
                        </a:rPr>
                        <a:t>特性</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200" b="1" dirty="0">
                          <a:solidFill>
                            <a:srgbClr val="4F4F4F"/>
                          </a:solidFill>
                          <a:effectLst/>
                          <a:latin typeface="+mj-ea"/>
                          <a:ea typeface="+mj-ea"/>
                        </a:rPr>
                        <a:t>静态图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ctr"/>
                      <a:r>
                        <a:rPr lang="zh-CN" altLang="en-US" sz="1200" b="1" dirty="0">
                          <a:solidFill>
                            <a:srgbClr val="4F4F4F"/>
                          </a:solidFill>
                          <a:effectLst/>
                          <a:latin typeface="+mj-ea"/>
                          <a:ea typeface="+mj-ea"/>
                        </a:rPr>
                        <a:t>动态图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555593794"/>
                  </a:ext>
                </a:extLst>
              </a:tr>
              <a:tr h="586351">
                <a:tc>
                  <a:txBody>
                    <a:bodyPr/>
                    <a:lstStyle/>
                    <a:p>
                      <a:pPr algn="l"/>
                      <a:r>
                        <a:rPr lang="zh-CN" altLang="en-US" sz="1200" dirty="0">
                          <a:solidFill>
                            <a:srgbClr val="4F4F4F"/>
                          </a:solidFill>
                          <a:effectLst/>
                          <a:latin typeface="+mj-ea"/>
                          <a:ea typeface="+mj-ea"/>
                        </a:rPr>
                        <a:t>即时获取中间结果</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否</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是</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6047945"/>
                  </a:ext>
                </a:extLst>
              </a:tr>
              <a:tr h="586351">
                <a:tc>
                  <a:txBody>
                    <a:bodyPr/>
                    <a:lstStyle/>
                    <a:p>
                      <a:pPr algn="l"/>
                      <a:r>
                        <a:rPr lang="zh-CN" altLang="en-US" sz="1200" dirty="0">
                          <a:solidFill>
                            <a:srgbClr val="4F4F4F"/>
                          </a:solidFill>
                          <a:effectLst/>
                          <a:latin typeface="+mj-ea"/>
                          <a:ea typeface="+mj-ea"/>
                        </a:rPr>
                        <a:t>代码调试难易</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难</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简单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72746381"/>
                  </a:ext>
                </a:extLst>
              </a:tr>
              <a:tr h="586351">
                <a:tc>
                  <a:txBody>
                    <a:bodyPr/>
                    <a:lstStyle/>
                    <a:p>
                      <a:pPr algn="l"/>
                      <a:r>
                        <a:rPr lang="zh-CN" altLang="en-US" sz="1200">
                          <a:solidFill>
                            <a:srgbClr val="4F4F4F"/>
                          </a:solidFill>
                          <a:effectLst/>
                          <a:latin typeface="+mj-ea"/>
                          <a:ea typeface="+mj-ea"/>
                        </a:rPr>
                        <a:t>控制流实现方式</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特定的语法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前端语言语法</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26767207"/>
                  </a:ext>
                </a:extLst>
              </a:tr>
              <a:tr h="586351">
                <a:tc>
                  <a:txBody>
                    <a:bodyPr/>
                    <a:lstStyle/>
                    <a:p>
                      <a:pPr algn="l"/>
                      <a:r>
                        <a:rPr lang="zh-CN" altLang="en-US" sz="1200">
                          <a:solidFill>
                            <a:srgbClr val="4F4F4F"/>
                          </a:solidFill>
                          <a:effectLst/>
                          <a:latin typeface="+mj-ea"/>
                          <a:ea typeface="+mj-ea"/>
                        </a:rPr>
                        <a:t>性能</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dirty="0">
                          <a:solidFill>
                            <a:srgbClr val="4F4F4F"/>
                          </a:solidFill>
                          <a:effectLst/>
                          <a:latin typeface="+mj-ea"/>
                          <a:ea typeface="+mj-ea"/>
                        </a:rPr>
                        <a:t>优化策略多，性能更佳</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图优化受限，性能较差</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525376380"/>
                  </a:ext>
                </a:extLst>
              </a:tr>
              <a:tr h="586351">
                <a:tc>
                  <a:txBody>
                    <a:bodyPr/>
                    <a:lstStyle/>
                    <a:p>
                      <a:pPr algn="l"/>
                      <a:r>
                        <a:rPr lang="zh-CN" altLang="en-US" sz="1200">
                          <a:solidFill>
                            <a:srgbClr val="4F4F4F"/>
                          </a:solidFill>
                          <a:effectLst/>
                          <a:latin typeface="+mj-ea"/>
                          <a:ea typeface="+mj-ea"/>
                        </a:rPr>
                        <a:t>内存占用</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内存占用少</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a:solidFill>
                            <a:srgbClr val="4F4F4F"/>
                          </a:solidFill>
                          <a:effectLst/>
                          <a:latin typeface="+mj-ea"/>
                          <a:ea typeface="+mj-ea"/>
                        </a:rPr>
                        <a:t>内存占用相对较多</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1433736"/>
                  </a:ext>
                </a:extLst>
              </a:tr>
              <a:tr h="586351">
                <a:tc>
                  <a:txBody>
                    <a:bodyPr/>
                    <a:lstStyle/>
                    <a:p>
                      <a:pPr algn="l"/>
                      <a:r>
                        <a:rPr lang="zh-CN" altLang="en-US" sz="1200">
                          <a:solidFill>
                            <a:srgbClr val="4F4F4F"/>
                          </a:solidFill>
                          <a:effectLst/>
                          <a:latin typeface="+mj-ea"/>
                          <a:ea typeface="+mj-ea"/>
                        </a:rPr>
                        <a:t>部署能力</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a:solidFill>
                            <a:srgbClr val="4F4F4F"/>
                          </a:solidFill>
                          <a:effectLst/>
                          <a:latin typeface="+mj-ea"/>
                          <a:ea typeface="+mj-ea"/>
                        </a:rPr>
                        <a:t>可直接部署</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200" dirty="0">
                          <a:solidFill>
                            <a:srgbClr val="4F4F4F"/>
                          </a:solidFill>
                          <a:effectLst/>
                          <a:latin typeface="+mj-ea"/>
                          <a:ea typeface="+mj-ea"/>
                        </a:rPr>
                        <a:t>不可直接部署</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581815891"/>
                  </a:ext>
                </a:extLst>
              </a:tr>
            </a:tbl>
          </a:graphicData>
        </a:graphic>
      </p:graphicFrame>
    </p:spTree>
    <p:extLst>
      <p:ext uri="{BB962C8B-B14F-4D97-AF65-F5344CB8AC3E}">
        <p14:creationId xmlns:p14="http://schemas.microsoft.com/office/powerpoint/2010/main" val="2413155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E3F1B-EA8C-584F-BD7D-C84661EAA16D}"/>
              </a:ext>
            </a:extLst>
          </p:cNvPr>
          <p:cNvSpPr>
            <a:spLocks noGrp="1"/>
          </p:cNvSpPr>
          <p:nvPr>
            <p:ph type="title"/>
          </p:nvPr>
        </p:nvSpPr>
        <p:spPr/>
        <p:txBody>
          <a:bodyPr/>
          <a:lstStyle/>
          <a:p>
            <a:r>
              <a:rPr lang="zh-CN" altLang="en-US" dirty="0"/>
              <a:t>动态图转换为静态图</a:t>
            </a:r>
            <a:endParaRPr kumimoji="1" lang="zh-CN" altLang="en-US" dirty="0"/>
          </a:p>
        </p:txBody>
      </p:sp>
      <p:sp>
        <p:nvSpPr>
          <p:cNvPr id="3" name="内容占位符 2">
            <a:extLst>
              <a:ext uri="{FF2B5EF4-FFF2-40B4-BE49-F238E27FC236}">
                <a16:creationId xmlns:a16="http://schemas.microsoft.com/office/drawing/2014/main" id="{88DB9773-AEA0-9341-9B59-DAB1523A2712}"/>
              </a:ext>
            </a:extLst>
          </p:cNvPr>
          <p:cNvSpPr>
            <a:spLocks noGrp="1"/>
          </p:cNvSpPr>
          <p:nvPr>
            <p:ph sz="half" idx="1"/>
          </p:nvPr>
        </p:nvSpPr>
        <p:spPr>
          <a:xfrm>
            <a:off x="623635" y="1495552"/>
            <a:ext cx="10963473" cy="4525736"/>
          </a:xfrm>
        </p:spPr>
        <p:txBody>
          <a:bodyPr/>
          <a:lstStyle/>
          <a:p>
            <a:pPr>
              <a:lnSpc>
                <a:spcPct val="150000"/>
              </a:lnSpc>
            </a:pPr>
            <a:r>
              <a:rPr lang="zh-CN" altLang="en-US" b="1" dirty="0"/>
              <a:t>基于追踪转换</a:t>
            </a:r>
            <a:r>
              <a:rPr lang="zh-CN" altLang="en-US" dirty="0"/>
              <a:t> ：以动态图模式执行并记录调度的算子，构建和保存为静态图模型。</a:t>
            </a:r>
          </a:p>
          <a:p>
            <a:pPr>
              <a:lnSpc>
                <a:spcPct val="150000"/>
              </a:lnSpc>
            </a:pPr>
            <a:r>
              <a:rPr lang="zh-CN" altLang="en-US" b="1" dirty="0"/>
              <a:t>基于源码转换</a:t>
            </a:r>
            <a:r>
              <a:rPr lang="zh-CN" altLang="en-US" dirty="0"/>
              <a:t> ：分析前端代码将动态图代码自动转为静态图代码，底层使用静态图执行运行。</a:t>
            </a:r>
          </a:p>
          <a:p>
            <a:pPr>
              <a:lnSpc>
                <a:spcPct val="150000"/>
              </a:lnSpc>
            </a:pPr>
            <a:endParaRPr kumimoji="1" lang="zh-CN" altLang="en-US" dirty="0"/>
          </a:p>
        </p:txBody>
      </p:sp>
    </p:spTree>
    <p:extLst>
      <p:ext uri="{BB962C8B-B14F-4D97-AF65-F5344CB8AC3E}">
        <p14:creationId xmlns:p14="http://schemas.microsoft.com/office/powerpoint/2010/main" val="4288410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0AA0B-3F27-D245-83A5-1436D49F02BA}"/>
              </a:ext>
            </a:extLst>
          </p:cNvPr>
          <p:cNvSpPr>
            <a:spLocks noGrp="1"/>
          </p:cNvSpPr>
          <p:nvPr>
            <p:ph type="title"/>
          </p:nvPr>
        </p:nvSpPr>
        <p:spPr/>
        <p:txBody>
          <a:bodyPr/>
          <a:lstStyle/>
          <a:p>
            <a:r>
              <a:rPr lang="zh-CN" altLang="en-US" dirty="0"/>
              <a:t>动态图转换为静态图</a:t>
            </a:r>
            <a:endParaRPr kumimoji="1" lang="zh-CN" altLang="en-US" dirty="0"/>
          </a:p>
        </p:txBody>
      </p:sp>
      <p:pic>
        <p:nvPicPr>
          <p:cNvPr id="5" name="图片 4">
            <a:extLst>
              <a:ext uri="{FF2B5EF4-FFF2-40B4-BE49-F238E27FC236}">
                <a16:creationId xmlns:a16="http://schemas.microsoft.com/office/drawing/2014/main" id="{59DD8622-E7E8-8E42-AB1C-B761F65C4248}"/>
              </a:ext>
            </a:extLst>
          </p:cNvPr>
          <p:cNvPicPr>
            <a:picLocks noChangeAspect="1"/>
          </p:cNvPicPr>
          <p:nvPr/>
        </p:nvPicPr>
        <p:blipFill>
          <a:blip r:embed="rId2"/>
          <a:stretch>
            <a:fillRect/>
          </a:stretch>
        </p:blipFill>
        <p:spPr>
          <a:xfrm>
            <a:off x="4442197" y="1549610"/>
            <a:ext cx="6901780" cy="4601187"/>
          </a:xfrm>
          <a:prstGeom prst="rect">
            <a:avLst/>
          </a:prstGeom>
        </p:spPr>
      </p:pic>
      <p:sp>
        <p:nvSpPr>
          <p:cNvPr id="6" name="文本框 5">
            <a:extLst>
              <a:ext uri="{FF2B5EF4-FFF2-40B4-BE49-F238E27FC236}">
                <a16:creationId xmlns:a16="http://schemas.microsoft.com/office/drawing/2014/main" id="{A6EC9DDD-579F-7242-A6DE-1B811E08BD6F}"/>
              </a:ext>
            </a:extLst>
          </p:cNvPr>
          <p:cNvSpPr txBox="1"/>
          <p:nvPr/>
        </p:nvSpPr>
        <p:spPr>
          <a:xfrm>
            <a:off x="852786" y="1628800"/>
            <a:ext cx="3229371" cy="4171335"/>
          </a:xfrm>
          <a:prstGeom prst="rect">
            <a:avLst/>
          </a:prstGeom>
          <a:noFill/>
        </p:spPr>
        <p:txBody>
          <a:bodyPr wrap="square" rtlCol="0">
            <a:spAutoFit/>
          </a:bodyPr>
          <a:lstStyle/>
          <a:p>
            <a:pPr>
              <a:lnSpc>
                <a:spcPct val="150000"/>
              </a:lnSpc>
            </a:pPr>
            <a:r>
              <a:rPr kumimoji="1" lang="en-US" altLang="zh-CN" sz="2800" b="1" dirty="0">
                <a:solidFill>
                  <a:srgbClr val="374154"/>
                </a:solidFill>
                <a:latin typeface="Gill Sans MT" panose="020B0502020104020203" pitchFamily="34" charset="0"/>
              </a:rPr>
              <a:t>PyTorch 1.X</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TorchScript</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 JIT</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Torch FX</a:t>
            </a:r>
          </a:p>
          <a:p>
            <a:pPr marL="457200" indent="-457200">
              <a:lnSpc>
                <a:spcPct val="150000"/>
              </a:lnSpc>
              <a:buFont typeface="Arial" panose="020B0604020202020204" pitchFamily="34" charset="0"/>
              <a:buChar char="•"/>
            </a:pPr>
            <a:r>
              <a:rPr kumimoji="1" lang="en-US" altLang="zh-CN" sz="2400" dirty="0">
                <a:solidFill>
                  <a:srgbClr val="374154"/>
                </a:solidFill>
                <a:latin typeface="Gill Sans MT" panose="020B0502020104020203" pitchFamily="34" charset="0"/>
              </a:rPr>
              <a:t>Lazy Tensor</a:t>
            </a:r>
            <a:endParaRPr kumimoji="1" lang="en-US" altLang="zh-CN" sz="2800" b="0" dirty="0">
              <a:solidFill>
                <a:srgbClr val="FFC000"/>
              </a:solidFill>
              <a:latin typeface="Gill Sans MT" panose="020B0502020104020203" pitchFamily="34" charset="0"/>
            </a:endParaRPr>
          </a:p>
          <a:p>
            <a:pPr>
              <a:lnSpc>
                <a:spcPct val="150000"/>
              </a:lnSpc>
              <a:buNone/>
            </a:pPr>
            <a:r>
              <a:rPr kumimoji="1" lang="en-US" altLang="zh-CN" sz="2800" b="1" dirty="0">
                <a:solidFill>
                  <a:srgbClr val="374154"/>
                </a:solidFill>
                <a:latin typeface="Gill Sans MT" panose="020B0502020104020203" pitchFamily="34" charset="0"/>
              </a:rPr>
              <a:t>PyTorch 2.0</a:t>
            </a:r>
          </a:p>
          <a:p>
            <a:pPr marL="457200" indent="-457200">
              <a:lnSpc>
                <a:spcPct val="150000"/>
              </a:lnSpc>
              <a:buFont typeface="Arial" panose="020B0604020202020204" pitchFamily="34" charset="0"/>
              <a:buChar char="•"/>
            </a:pPr>
            <a:r>
              <a:rPr kumimoji="1" lang="en-US" altLang="zh-CN" sz="2800" b="0" dirty="0">
                <a:solidFill>
                  <a:srgbClr val="FFC000"/>
                </a:solidFill>
                <a:latin typeface="Gill Sans MT" panose="020B0502020104020203" pitchFamily="34" charset="0"/>
              </a:rPr>
              <a:t>TorchDynamo</a:t>
            </a:r>
            <a:endParaRPr kumimoji="1" lang="zh-CN" altLang="en-US" sz="2800" b="0" dirty="0" err="1">
              <a:solidFill>
                <a:srgbClr val="FFC000"/>
              </a:solidFill>
              <a:latin typeface="Gill Sans MT" panose="020B0502020104020203" pitchFamily="34" charset="0"/>
            </a:endParaRPr>
          </a:p>
        </p:txBody>
      </p:sp>
    </p:spTree>
    <p:extLst>
      <p:ext uri="{BB962C8B-B14F-4D97-AF65-F5344CB8AC3E}">
        <p14:creationId xmlns:p14="http://schemas.microsoft.com/office/powerpoint/2010/main" val="306595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统一表示来描述神经网络训练的全过程</a:t>
            </a:r>
            <a:endParaRPr lang="en-US" altLang="zh-CN" sz="2000" dirty="0"/>
          </a:p>
          <a:p>
            <a:pPr>
              <a:lnSpc>
                <a:spcPct val="150000"/>
              </a:lnSpc>
            </a:pPr>
            <a:r>
              <a:rPr lang="zh-CN" altLang="en-US" dirty="0"/>
              <a:t>可以序列化保存，不需要再次编译前端源代码</a:t>
            </a:r>
            <a:endParaRPr lang="en-US" altLang="zh-CN" sz="2000" dirty="0"/>
          </a:p>
          <a:p>
            <a:pPr>
              <a:lnSpc>
                <a:spcPct val="150000"/>
              </a:lnSpc>
            </a:pPr>
            <a:endParaRPr lang="en-US" altLang="zh-CN" sz="2000" dirty="0"/>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1144966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对编译器作用</a:t>
            </a:r>
          </a:p>
        </p:txBody>
      </p:sp>
    </p:spTree>
    <p:extLst>
      <p:ext uri="{BB962C8B-B14F-4D97-AF65-F5344CB8AC3E}">
        <p14:creationId xmlns:p14="http://schemas.microsoft.com/office/powerpoint/2010/main" val="49996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pc="-52" dirty="0">
                <a:latin typeface="Segoe UI Semibold"/>
              </a:rPr>
              <a:t>图优化</a:t>
            </a:r>
            <a:endParaRPr lang="en-US"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latin typeface="+mj-ea"/>
                <a:ea typeface="+mj-ea"/>
              </a:rPr>
              <a:t>计算图的出现允许 </a:t>
            </a:r>
            <a:r>
              <a:rPr lang="en-US" altLang="zh-CN" sz="2000" b="0" spc="-1" dirty="0">
                <a:latin typeface="+mj-ea"/>
                <a:ea typeface="+mj-ea"/>
              </a:rPr>
              <a:t>AI</a:t>
            </a:r>
            <a:r>
              <a:rPr lang="zh-CN" altLang="en-US" sz="2000" b="0" spc="-1" dirty="0">
                <a:latin typeface="+mj-ea"/>
                <a:ea typeface="+mj-ea"/>
              </a:rPr>
              <a:t> 框架在执行前看到深度学习模型定义全局信息</a:t>
            </a:r>
            <a:endParaRPr lang="en-US" sz="2000" b="0" spc="-1" dirty="0">
              <a:latin typeface="+mj-ea"/>
              <a:ea typeface="+mj-ea"/>
            </a:endParaRPr>
          </a:p>
          <a:p>
            <a:pPr>
              <a:spcBef>
                <a:spcPts val="561"/>
              </a:spcBef>
              <a:buClr>
                <a:srgbClr val="1A1A1A"/>
              </a:buClr>
              <a:buSzPct val="90000"/>
            </a:pPr>
            <a:r>
              <a:rPr lang="zh-CN" altLang="en-US" sz="2000" spc="-1" dirty="0">
                <a:latin typeface="+mj-ea"/>
                <a:ea typeface="+mj-ea"/>
              </a:rPr>
              <a:t>计算</a:t>
            </a:r>
            <a:r>
              <a:rPr lang="zh-CN" altLang="en-US" sz="2000" b="0" spc="-1" dirty="0">
                <a:latin typeface="+mj-ea"/>
                <a:ea typeface="+mj-ea"/>
              </a:rPr>
              <a:t>图作为 </a:t>
            </a:r>
            <a:r>
              <a:rPr lang="en-US" altLang="zh-CN" sz="2000" b="0" spc="-1" dirty="0">
                <a:latin typeface="+mj-ea"/>
                <a:ea typeface="+mj-ea"/>
              </a:rPr>
              <a:t>AI</a:t>
            </a:r>
            <a:r>
              <a:rPr lang="zh-CN" altLang="en-US" sz="2000" b="0" spc="-1" dirty="0">
                <a:latin typeface="+mj-ea"/>
                <a:ea typeface="+mj-ea"/>
              </a:rPr>
              <a:t> 框架中的高层中间表示，可以通过图优化 </a:t>
            </a:r>
            <a:r>
              <a:rPr lang="en-US" sz="2000" b="0" spc="-1" dirty="0">
                <a:latin typeface="+mj-ea"/>
                <a:ea typeface="+mj-ea"/>
              </a:rPr>
              <a:t>Pass</a:t>
            </a:r>
            <a:r>
              <a:rPr lang="zh-CN" altLang="en-US" sz="2000" b="0" spc="-1" dirty="0">
                <a:latin typeface="+mj-ea"/>
                <a:ea typeface="+mj-ea"/>
              </a:rPr>
              <a:t> 去化简计算图或提高执行效率</a:t>
            </a:r>
            <a:endParaRPr lang="en-US" sz="2000" b="0" spc="-1" dirty="0">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74154"/>
                </a:solidFill>
                <a:latin typeface="+mj-ea"/>
                <a:ea typeface="+mj-ea"/>
              </a:rPr>
              <a:t>利用反向微分计算梯度通常实现为数据流图上的一个优化 </a:t>
            </a:r>
            <a:r>
              <a:rPr lang="en-US" altLang="zh-CN" sz="2000" dirty="0">
                <a:solidFill>
                  <a:srgbClr val="374154"/>
                </a:solidFill>
                <a:latin typeface="+mj-ea"/>
                <a:ea typeface="+mj-ea"/>
              </a:rPr>
              <a:t>Pass</a:t>
            </a:r>
            <a:endParaRPr lang="zh-CN" altLang="en-US" sz="2000" dirty="0">
              <a:solidFill>
                <a:srgbClr val="374154"/>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41751019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pc="-52" dirty="0">
                <a:latin typeface="Segoe UI Semibold"/>
              </a:rPr>
              <a:t>图优化</a:t>
            </a:r>
            <a:endParaRPr lang="en-US"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5855"/>
            </a:avLst>
          </a:prstGeom>
          <a:noFill/>
          <a:ln w="38100">
            <a:solidFill>
              <a:srgbClr val="C00000"/>
            </a:solidFill>
            <a:prstDash val="dash"/>
            <a:round/>
            <a:extLst>
              <a:ext uri="{C807C97D-BFC1-408E-A445-0C87EB9F89A2}">
                <ask:lineSketchStyleProps xmlns:ask="http://schemas.microsoft.com/office/drawing/2018/sketchyshapes">
                  <ask:type>
                    <ask:lineSketchNone/>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4E9AEE"/>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7998368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a:t>
            </a:r>
            <a:r>
              <a:rPr lang="zh-CN" altLang="en-US" sz="3200" spc="-52" dirty="0">
                <a:latin typeface="Segoe UI Semibold"/>
              </a:rPr>
              <a:t>）：方便底层编译优化</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统一表示来描述神经网络训练的全过程</a:t>
            </a:r>
            <a:endParaRPr lang="en-US" altLang="zh-CN" sz="2000" dirty="0"/>
          </a:p>
          <a:p>
            <a:pPr>
              <a:lnSpc>
                <a:spcPct val="150000"/>
              </a:lnSpc>
            </a:pPr>
            <a:r>
              <a:rPr lang="zh-CN" altLang="en-US" dirty="0"/>
              <a:t>可以序列化保存，不需要再次编译前端源代码</a:t>
            </a:r>
            <a:endParaRPr lang="en-US" altLang="zh-CN" dirty="0"/>
          </a:p>
          <a:p>
            <a:pPr>
              <a:lnSpc>
                <a:spcPct val="150000"/>
              </a:lnSpc>
            </a:pPr>
            <a:r>
              <a:rPr lang="zh-CN" altLang="en-US" dirty="0"/>
              <a:t>将神经网络模型中间表示转换为不同硬件代码</a:t>
            </a:r>
            <a:endParaRPr lang="en-US" altLang="zh-CN" dirty="0"/>
          </a:p>
          <a:p>
            <a:pPr>
              <a:lnSpc>
                <a:spcPct val="150000"/>
              </a:lnSpc>
            </a:pPr>
            <a:r>
              <a:rPr lang="zh-CN" altLang="en-US" dirty="0"/>
              <a:t>直接部署在硬件上，提供高效的推理服务</a:t>
            </a:r>
            <a:endParaRPr lang="en-US" altLang="zh-CN" dirty="0"/>
          </a:p>
          <a:p>
            <a:pPr>
              <a:lnSpc>
                <a:spcPct val="150000"/>
              </a:lnSpc>
            </a:pPr>
            <a:endParaRPr lang="en-US" altLang="zh-CN" sz="2000" dirty="0"/>
          </a:p>
          <a:p>
            <a:pPr>
              <a:lnSpc>
                <a:spcPct val="150000"/>
              </a:lnSpc>
            </a:pPr>
            <a:r>
              <a:rPr lang="zh-CN" altLang="en-US" sz="2000" dirty="0"/>
              <a:t>编译期可对计算过程的数据依赖进行分析：</a:t>
            </a:r>
            <a:endParaRPr lang="en-US" altLang="zh-CN" sz="2000" dirty="0"/>
          </a:p>
          <a:p>
            <a:pPr lvl="1">
              <a:lnSpc>
                <a:spcPct val="150000"/>
              </a:lnSpc>
            </a:pPr>
            <a:r>
              <a:rPr lang="zh-CN" altLang="en-US" sz="1800" dirty="0"/>
              <a:t>简化数据流图</a:t>
            </a:r>
            <a:endParaRPr lang="en-US" altLang="zh-CN" sz="1800" dirty="0"/>
          </a:p>
          <a:p>
            <a:pPr lvl="1">
              <a:lnSpc>
                <a:spcPct val="150000"/>
              </a:lnSpc>
            </a:pPr>
            <a:r>
              <a:rPr lang="zh-CN" altLang="en-US" sz="1800" dirty="0"/>
              <a:t>动态和静态内存优化</a:t>
            </a:r>
            <a:endParaRPr lang="en-US" altLang="zh-CN" sz="1800" dirty="0"/>
          </a:p>
          <a:p>
            <a:pPr lvl="1">
              <a:lnSpc>
                <a:spcPct val="150000"/>
              </a:lnSpc>
            </a:pPr>
            <a:r>
              <a:rPr lang="zh-CN" altLang="en-US" sz="1800" dirty="0"/>
              <a:t>预计算算子间的调度策略</a:t>
            </a:r>
            <a:endParaRPr lang="en-US" altLang="zh-CN" sz="1800" dirty="0"/>
          </a:p>
          <a:p>
            <a:pPr lvl="1">
              <a:lnSpc>
                <a:spcPct val="150000"/>
              </a:lnSpc>
            </a:pPr>
            <a:r>
              <a:rPr lang="zh-CN" altLang="en-US" sz="1800" dirty="0"/>
              <a:t>改善运行时</a:t>
            </a:r>
            <a:r>
              <a:rPr lang="en-US" altLang="zh-CN" sz="1800" dirty="0"/>
              <a:t>Runtime</a:t>
            </a:r>
            <a:r>
              <a:rPr lang="zh-CN" altLang="en-US" sz="1800" dirty="0"/>
              <a:t>性能</a:t>
            </a:r>
            <a:endParaRPr lang="en-US" altLang="zh-CN" sz="1800" dirty="0"/>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8522576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Benefit</a:t>
            </a:r>
            <a:r>
              <a:rPr lang="zh-CN" altLang="en-US" sz="3200" spc="-52" dirty="0">
                <a:latin typeface="Segoe UI Semibold"/>
              </a:rPr>
              <a:t>（</a:t>
            </a:r>
            <a:r>
              <a:rPr lang="en-US" altLang="zh-CN" sz="3200" spc="-52" dirty="0">
                <a:latin typeface="Segoe UI Semibold"/>
              </a:rPr>
              <a:t>II</a:t>
            </a:r>
            <a:r>
              <a:rPr lang="zh-CN" altLang="en-US" sz="3200" spc="-52" dirty="0">
                <a:latin typeface="Segoe UI Semibold"/>
              </a:rPr>
              <a:t>）：分层优化，便于扩展</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a:lnSpc>
                <a:spcPct val="150000"/>
              </a:lnSpc>
            </a:pPr>
            <a:r>
              <a:rPr lang="zh-CN" altLang="en-US" sz="2000" dirty="0"/>
              <a:t>切分出三个解耦的优化层：</a:t>
            </a:r>
            <a:endParaRPr lang="en-US" altLang="zh-CN" sz="2000" dirty="0"/>
          </a:p>
          <a:p>
            <a:pPr lvl="1">
              <a:lnSpc>
                <a:spcPct val="150000"/>
              </a:lnSpc>
            </a:pPr>
            <a:r>
              <a:rPr lang="zh-CN" altLang="en-US" sz="1800" dirty="0"/>
              <a:t>计算图优化</a:t>
            </a:r>
            <a:endParaRPr lang="en-US" altLang="zh-CN" sz="1800" dirty="0"/>
          </a:p>
          <a:p>
            <a:pPr lvl="1">
              <a:lnSpc>
                <a:spcPct val="150000"/>
              </a:lnSpc>
            </a:pPr>
            <a:r>
              <a:rPr lang="zh-CN" altLang="en-US" sz="1800" dirty="0"/>
              <a:t>运行时调度优化</a:t>
            </a:r>
            <a:endParaRPr lang="en-US" altLang="zh-CN" sz="1800" dirty="0"/>
          </a:p>
          <a:p>
            <a:pPr lvl="1">
              <a:lnSpc>
                <a:spcPct val="150000"/>
              </a:lnSpc>
            </a:pPr>
            <a:r>
              <a:rPr lang="zh-CN" altLang="en-US" sz="1800" dirty="0"/>
              <a:t>算子</a:t>
            </a:r>
            <a:r>
              <a:rPr lang="en-US" altLang="zh-CN" sz="1800" dirty="0"/>
              <a:t>/</a:t>
            </a:r>
            <a:r>
              <a:rPr lang="zh-CN" altLang="en-US" sz="1800" dirty="0"/>
              <a:t>内核执行优化</a:t>
            </a:r>
          </a:p>
          <a:p>
            <a:pPr>
              <a:lnSpc>
                <a:spcPct val="150000"/>
              </a:lnSpc>
            </a:pPr>
            <a:r>
              <a:rPr lang="zh-CN" altLang="en-US" sz="2000" dirty="0"/>
              <a:t>新网络模型结构</a:t>
            </a:r>
            <a:r>
              <a:rPr lang="en-US" altLang="zh-CN" sz="2000" dirty="0"/>
              <a:t>/</a:t>
            </a:r>
            <a:r>
              <a:rPr lang="zh-CN" altLang="en-US" sz="2000" dirty="0"/>
              <a:t>新训练算法，扩展步骤：</a:t>
            </a:r>
            <a:endParaRPr lang="en-US" altLang="zh-CN" sz="2000" dirty="0"/>
          </a:p>
          <a:p>
            <a:pPr lvl="1">
              <a:lnSpc>
                <a:spcPct val="150000"/>
              </a:lnSpc>
            </a:pPr>
            <a:r>
              <a:rPr lang="zh-CN" altLang="en-US" sz="1800" dirty="0"/>
              <a:t>计算图层添加新算子</a:t>
            </a:r>
            <a:endParaRPr lang="en-US" altLang="zh-CN" sz="1800" dirty="0"/>
          </a:p>
          <a:p>
            <a:pPr lvl="1">
              <a:lnSpc>
                <a:spcPct val="150000"/>
              </a:lnSpc>
            </a:pPr>
            <a:r>
              <a:rPr lang="zh-CN" altLang="en-US" sz="1800" dirty="0"/>
              <a:t>针对不同硬件内核，实现计算优化</a:t>
            </a:r>
            <a:endParaRPr lang="en-US" altLang="zh-CN" sz="1800" dirty="0"/>
          </a:p>
          <a:p>
            <a:pPr lvl="1">
              <a:lnSpc>
                <a:spcPct val="150000"/>
              </a:lnSpc>
            </a:pPr>
            <a:r>
              <a:rPr lang="zh-CN" altLang="en-US" sz="1800" dirty="0"/>
              <a:t>注册算子和内核函数，运行时派发硬件执行</a:t>
            </a:r>
            <a:endParaRPr lang="zh-CN" altLang="en-US" sz="2000" dirty="0"/>
          </a:p>
          <a:p>
            <a:pPr lvl="1">
              <a:lnSpc>
                <a:spcPct val="150000"/>
              </a:lnSpc>
            </a:pPr>
            <a:endParaRPr lang="zh-CN" altLang="en-US" sz="2000" dirty="0"/>
          </a:p>
        </p:txBody>
      </p:sp>
      <p:pic>
        <p:nvPicPr>
          <p:cNvPr id="3" name="图片 2">
            <a:extLst>
              <a:ext uri="{FF2B5EF4-FFF2-40B4-BE49-F238E27FC236}">
                <a16:creationId xmlns:a16="http://schemas.microsoft.com/office/drawing/2014/main" id="{11ABF547-1301-CC42-94F4-35D4AF6EF70D}"/>
              </a:ext>
            </a:extLst>
          </p:cNvPr>
          <p:cNvPicPr>
            <a:picLocks noChangeAspect="1"/>
          </p:cNvPicPr>
          <p:nvPr/>
        </p:nvPicPr>
        <p:blipFill>
          <a:blip r:embed="rId2"/>
          <a:stretch>
            <a:fillRect/>
          </a:stretch>
        </p:blipFill>
        <p:spPr>
          <a:xfrm>
            <a:off x="6314404" y="1443222"/>
            <a:ext cx="5252616" cy="4625006"/>
          </a:xfrm>
          <a:prstGeom prst="rect">
            <a:avLst/>
          </a:prstGeom>
        </p:spPr>
      </p:pic>
    </p:spTree>
    <p:extLst>
      <p:ext uri="{BB962C8B-B14F-4D97-AF65-F5344CB8AC3E}">
        <p14:creationId xmlns:p14="http://schemas.microsoft.com/office/powerpoint/2010/main" val="36929184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9EA959-8D92-8B42-8BBB-FE7E812DC5D0}"/>
              </a:ext>
            </a:extLst>
          </p:cNvPr>
          <p:cNvSpPr>
            <a:spLocks noGrp="1"/>
          </p:cNvSpPr>
          <p:nvPr>
            <p:ph sz="half" idx="1"/>
          </p:nvPr>
        </p:nvSpPr>
        <p:spPr>
          <a:xfrm>
            <a:off x="623635" y="1412776"/>
            <a:ext cx="10963473" cy="4765654"/>
          </a:xfrm>
        </p:spPr>
        <p:txBody>
          <a:bodyPr/>
          <a:lstStyle/>
          <a:p>
            <a:pPr marL="0" indent="0">
              <a:lnSpc>
                <a:spcPct val="150000"/>
              </a:lnSpc>
              <a:buNone/>
            </a:pPr>
            <a:r>
              <a:rPr lang="zh-CN" altLang="en-US" b="1" dirty="0">
                <a:latin typeface="Gill Sans MT" panose="020B0502020104020203" pitchFamily="34" charset="0"/>
              </a:rPr>
              <a:t>静态图</a:t>
            </a:r>
            <a:r>
              <a:rPr lang="en-US" altLang="zh-CN" b="1" dirty="0">
                <a:latin typeface="Gill Sans MT" panose="020B0502020104020203" pitchFamily="34" charset="0"/>
              </a:rPr>
              <a:t>+AI</a:t>
            </a:r>
            <a:r>
              <a:rPr lang="zh-CN" altLang="en-US" b="1" dirty="0">
                <a:latin typeface="Gill Sans MT" panose="020B0502020104020203" pitchFamily="34" charset="0"/>
              </a:rPr>
              <a:t>编译器流程：</a:t>
            </a:r>
            <a:endParaRPr lang="en-US" altLang="zh-CN" b="1" dirty="0">
              <a:latin typeface="Gill Sans MT" panose="020B0502020104020203" pitchFamily="34" charset="0"/>
            </a:endParaRPr>
          </a:p>
          <a:p>
            <a:pPr>
              <a:lnSpc>
                <a:spcPct val="150000"/>
              </a:lnSpc>
            </a:pPr>
            <a:r>
              <a:rPr lang="zh-CN" altLang="en-US" sz="1800" dirty="0">
                <a:latin typeface="Gill Sans MT" panose="020B0502020104020203" pitchFamily="34" charset="0"/>
              </a:rPr>
              <a:t>生成采用先编译后执行的方式，编译阶段和执行阶段分离，前端语言构建的神经网络模型经过编译后，计算图结构便固定执行阶段不再改变</a:t>
            </a:r>
            <a:endParaRPr lang="en-US" altLang="zh-CN" sz="1800"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使用前端语言编写神经网络模型以及定义模型训练过程代码较为繁琐，掌握图控制流方法有一定学习成本，因此熟练掌握并使用静态图模式对于初学者并不友好</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经过优化用于执行的计算图结构与原始代码有较大的差距，导致代码中的错误难以定位到准确位置，增加了代码调试难度。在神经网络模型开发迭代环节，不能即时打印中间结果。</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在源码中添加输出中间结果的代码，需要将源码重新编译，再调用执行器才能获取相关信息，降低了代码调试效率。</a:t>
            </a:r>
          </a:p>
        </p:txBody>
      </p:sp>
      <p:sp>
        <p:nvSpPr>
          <p:cNvPr id="9" name="PlaceHolder 1">
            <a:extLst>
              <a:ext uri="{FF2B5EF4-FFF2-40B4-BE49-F238E27FC236}">
                <a16:creationId xmlns:a16="http://schemas.microsoft.com/office/drawing/2014/main" id="{110E1EB0-3141-B341-A34B-1CEFD0376A2A}"/>
              </a:ext>
            </a:extLst>
          </p:cNvPr>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Cons</a:t>
            </a:r>
          </a:p>
        </p:txBody>
      </p:sp>
    </p:spTree>
    <p:extLst>
      <p:ext uri="{BB962C8B-B14F-4D97-AF65-F5344CB8AC3E}">
        <p14:creationId xmlns:p14="http://schemas.microsoft.com/office/powerpoint/2010/main" val="53888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9EA959-8D92-8B42-8BBB-FE7E812DC5D0}"/>
              </a:ext>
            </a:extLst>
          </p:cNvPr>
          <p:cNvSpPr>
            <a:spLocks noGrp="1"/>
          </p:cNvSpPr>
          <p:nvPr>
            <p:ph sz="half" idx="1"/>
          </p:nvPr>
        </p:nvSpPr>
        <p:spPr>
          <a:xfrm>
            <a:off x="623635" y="1412776"/>
            <a:ext cx="10963473" cy="4765654"/>
          </a:xfrm>
        </p:spPr>
        <p:txBody>
          <a:bodyPr/>
          <a:lstStyle/>
          <a:p>
            <a:pPr marL="342900" indent="-342900">
              <a:lnSpc>
                <a:spcPct val="150000"/>
              </a:lnSpc>
              <a:buFont typeface="+mj-lt"/>
              <a:buAutoNum type="arabicPeriod"/>
            </a:pPr>
            <a:r>
              <a:rPr lang="en-US" altLang="zh-CN" sz="1800" dirty="0">
                <a:latin typeface="Gill Sans MT" panose="020B0502020104020203" pitchFamily="34" charset="0"/>
              </a:rPr>
              <a:t>TorchDynamo</a:t>
            </a:r>
            <a:r>
              <a:rPr lang="zh-CN" altLang="en-US" sz="1800" dirty="0">
                <a:latin typeface="Gill Sans MT" panose="020B0502020104020203" pitchFamily="34" charset="0"/>
              </a:rPr>
              <a:t>能够解决</a:t>
            </a:r>
            <a:r>
              <a:rPr lang="en-US" altLang="zh-CN" sz="1800" dirty="0">
                <a:latin typeface="Gill Sans MT" panose="020B0502020104020203" pitchFamily="34" charset="0"/>
              </a:rPr>
              <a:t>99%</a:t>
            </a:r>
            <a:r>
              <a:rPr lang="zh-CN" altLang="en-US" sz="1800" dirty="0">
                <a:latin typeface="Gill Sans MT" panose="020B0502020104020203" pitchFamily="34" charset="0"/>
              </a:rPr>
              <a:t>的场景问题吗？</a:t>
            </a:r>
            <a:endParaRPr lang="en-US" altLang="zh-CN" sz="1800" dirty="0">
              <a:latin typeface="Gill Sans MT" panose="020B0502020104020203" pitchFamily="34" charset="0"/>
            </a:endParaRPr>
          </a:p>
          <a:p>
            <a:pPr marL="342900" indent="-342900">
              <a:lnSpc>
                <a:spcPct val="150000"/>
              </a:lnSpc>
              <a:buFont typeface="+mj-lt"/>
              <a:buAutoNum type="arabicPeriod"/>
            </a:pPr>
            <a:r>
              <a:rPr lang="en-US" altLang="zh-CN" sz="1800" dirty="0">
                <a:latin typeface="Gill Sans MT" panose="020B0502020104020203" pitchFamily="34" charset="0"/>
              </a:rPr>
              <a:t>MindSpore</a:t>
            </a:r>
            <a:r>
              <a:rPr lang="zh-CN" altLang="en-US" sz="1800" dirty="0">
                <a:latin typeface="Gill Sans MT" panose="020B0502020104020203" pitchFamily="34" charset="0"/>
              </a:rPr>
              <a:t>的优化主要针对静态图</a:t>
            </a:r>
            <a:r>
              <a:rPr lang="en-US" altLang="zh-CN" sz="1800" dirty="0">
                <a:latin typeface="Gill Sans MT" panose="020B0502020104020203" pitchFamily="34" charset="0"/>
              </a:rPr>
              <a:t>+AI</a:t>
            </a:r>
            <a:r>
              <a:rPr lang="zh-CN" altLang="en-US" sz="1800" dirty="0">
                <a:latin typeface="Gill Sans MT" panose="020B0502020104020203" pitchFamily="34" charset="0"/>
              </a:rPr>
              <a:t>编译器，动态图转静态图</a:t>
            </a:r>
            <a:r>
              <a:rPr lang="en-US" altLang="zh-CN" sz="1800" dirty="0">
                <a:latin typeface="Gill Sans MT" panose="020B0502020104020203" pitchFamily="34" charset="0"/>
              </a:rPr>
              <a:t>+AI</a:t>
            </a:r>
            <a:r>
              <a:rPr lang="zh-CN" altLang="en-US" sz="1800" dirty="0">
                <a:latin typeface="Gill Sans MT" panose="020B0502020104020203" pitchFamily="34" charset="0"/>
              </a:rPr>
              <a:t>编译器是否有更好的方案？</a:t>
            </a:r>
            <a:endParaRPr lang="en-US" altLang="zh-CN" sz="1800" dirty="0">
              <a:latin typeface="Gill Sans MT" panose="020B0502020104020203" pitchFamily="34" charset="0"/>
            </a:endParaRPr>
          </a:p>
          <a:p>
            <a:pPr marL="342900" indent="-342900">
              <a:lnSpc>
                <a:spcPct val="150000"/>
              </a:lnSpc>
              <a:buFont typeface="+mj-lt"/>
              <a:buAutoNum type="arabicPeriod"/>
            </a:pPr>
            <a:endParaRPr lang="zh-CN" altLang="en-US" sz="1800" dirty="0">
              <a:latin typeface="Gill Sans MT" panose="020B0502020104020203" pitchFamily="34" charset="0"/>
            </a:endParaRPr>
          </a:p>
        </p:txBody>
      </p:sp>
      <p:sp>
        <p:nvSpPr>
          <p:cNvPr id="9" name="PlaceHolder 1">
            <a:extLst>
              <a:ext uri="{FF2B5EF4-FFF2-40B4-BE49-F238E27FC236}">
                <a16:creationId xmlns:a16="http://schemas.microsoft.com/office/drawing/2014/main" id="{110E1EB0-3141-B341-A34B-1CEFD0376A2A}"/>
              </a:ext>
            </a:extLst>
          </p:cNvPr>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t>What</a:t>
            </a:r>
            <a:r>
              <a:rPr lang="zh-CN" altLang="en-US" sz="3200" spc="-52" dirty="0"/>
              <a:t> </a:t>
            </a:r>
            <a:r>
              <a:rPr lang="en-US" altLang="zh-CN" sz="3200" spc="-52" dirty="0"/>
              <a:t>about</a:t>
            </a:r>
            <a:r>
              <a:rPr lang="zh-CN" altLang="en-US" sz="3200" spc="-52" dirty="0"/>
              <a:t> </a:t>
            </a:r>
            <a:r>
              <a:rPr lang="en-US" altLang="zh-CN" sz="3200" spc="-52" dirty="0"/>
              <a:t>The</a:t>
            </a:r>
            <a:r>
              <a:rPr lang="zh-CN" altLang="en-US" sz="3200" spc="-52" dirty="0"/>
              <a:t> </a:t>
            </a:r>
            <a:r>
              <a:rPr lang="en-US" altLang="zh-CN" sz="3200" spc="-52" dirty="0"/>
              <a:t>Future</a:t>
            </a:r>
            <a:r>
              <a:rPr lang="zh-CN" altLang="en-US" sz="3200" spc="-52" dirty="0"/>
              <a:t>？</a:t>
            </a:r>
            <a:endParaRPr lang="en-US" altLang="zh-CN" sz="3200" spc="-52" dirty="0"/>
          </a:p>
        </p:txBody>
      </p:sp>
    </p:spTree>
    <p:extLst>
      <p:ext uri="{BB962C8B-B14F-4D97-AF65-F5344CB8AC3E}">
        <p14:creationId xmlns:p14="http://schemas.microsoft.com/office/powerpoint/2010/main" val="1664160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80D41-7C1C-E64A-AC6F-BF73286BCB26}"/>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Inference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23916FD-6F74-CB48-9481-4B91EC719DC4}"/>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325297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计算图的表示</a:t>
            </a:r>
            <a:endParaRPr lang="en-US" altLang="zh-CN" sz="24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计算图的基本构成</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静态计算图和动态计算图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框架如何生成计算图</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对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编译器的作用</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计算图基本构成</a:t>
            </a:r>
          </a:p>
        </p:txBody>
      </p:sp>
    </p:spTree>
    <p:extLst>
      <p:ext uri="{BB962C8B-B14F-4D97-AF65-F5344CB8AC3E}">
        <p14:creationId xmlns:p14="http://schemas.microsoft.com/office/powerpoint/2010/main" val="5927776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sz="3200" dirty="0">
                <a:ea typeface="Microsoft YaHei" panose="020B0503020204020204" pitchFamily="34" charset="-122"/>
              </a:rPr>
              <a:t>Computation graph</a:t>
            </a:r>
            <a:endParaRPr lang="en-US" sz="3200" dirty="0">
              <a:ea typeface="Microsoft YaHei" panose="020B0503020204020204" pitchFamily="34" charset="-122"/>
            </a:endParaRPr>
          </a:p>
        </p:txBody>
      </p:sp>
      <p:sp>
        <p:nvSpPr>
          <p:cNvPr id="2" name="内容占位符 1">
            <a:extLst>
              <a:ext uri="{FF2B5EF4-FFF2-40B4-BE49-F238E27FC236}">
                <a16:creationId xmlns:a16="http://schemas.microsoft.com/office/drawing/2014/main" id="{9777995D-71A4-524D-AECA-5BCDF6C06D13}"/>
              </a:ext>
            </a:extLst>
          </p:cNvPr>
          <p:cNvSpPr>
            <a:spLocks noGrp="1"/>
          </p:cNvSpPr>
          <p:nvPr>
            <p:ph sz="half" idx="1"/>
          </p:nvPr>
        </p:nvSpPr>
        <p:spPr>
          <a:xfrm>
            <a:off x="623636" y="1412776"/>
            <a:ext cx="4765114" cy="4608512"/>
          </a:xfrm>
        </p:spPr>
        <p:txBody>
          <a:bodyPr/>
          <a:lstStyle/>
          <a:p>
            <a:pPr marL="342900" indent="-342900">
              <a:lnSpc>
                <a:spcPct val="150000"/>
              </a:lnSpc>
              <a:buFont typeface="+mj-lt"/>
              <a:buAutoNum type="arabicPeriod"/>
            </a:pPr>
            <a:r>
              <a:rPr lang="zh-CN" altLang="en-US" sz="1800" dirty="0">
                <a:latin typeface="Gill Sans MT" panose="020B0502020104020203" pitchFamily="34" charset="0"/>
              </a:rPr>
              <a:t>用来表示深度学习网络模型在训练与推理过程中计算逻辑与状态</a:t>
            </a:r>
            <a:endParaRPr lang="en-US" altLang="zh-CN" sz="1800" dirty="0">
              <a:latin typeface="Gill Sans MT" panose="020B0502020104020203" pitchFamily="34" charset="0"/>
            </a:endParaRPr>
          </a:p>
          <a:p>
            <a:pPr marL="342900" indent="-342900">
              <a:lnSpc>
                <a:spcPct val="150000"/>
              </a:lnSpc>
              <a:buFont typeface="+mj-lt"/>
              <a:buAutoNum type="arabicPeriod"/>
            </a:pPr>
            <a:r>
              <a:rPr lang="en-US" altLang="zh-CN" sz="1800" dirty="0">
                <a:latin typeface="Gill Sans MT" panose="020B0502020104020203" pitchFamily="34" charset="0"/>
              </a:rPr>
              <a:t>AI</a:t>
            </a:r>
            <a:r>
              <a:rPr lang="zh-CN" altLang="en-US" sz="1800" dirty="0">
                <a:latin typeface="Gill Sans MT" panose="020B0502020104020203" pitchFamily="34" charset="0"/>
              </a:rPr>
              <a:t>框架在后端会将</a:t>
            </a:r>
            <a:r>
              <a:rPr lang="en-US" altLang="zh-CN" sz="1800" dirty="0">
                <a:latin typeface="Gill Sans MT" panose="020B0502020104020203" pitchFamily="34" charset="0"/>
              </a:rPr>
              <a:t>Python</a:t>
            </a:r>
            <a:r>
              <a:rPr lang="zh-CN" altLang="en-US" sz="1800" dirty="0">
                <a:latin typeface="Gill Sans MT" panose="020B0502020104020203" pitchFamily="34" charset="0"/>
              </a:rPr>
              <a:t>构建网络模型前向与反向梯度计算以计算图的形式来表示</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由基本数据结构张量 </a:t>
            </a:r>
            <a:r>
              <a:rPr lang="en-US" altLang="zh-CN" sz="1800" dirty="0">
                <a:latin typeface="Gill Sans MT" panose="020B0502020104020203" pitchFamily="34" charset="0"/>
              </a:rPr>
              <a:t>(Tensor)</a:t>
            </a:r>
            <a:r>
              <a:rPr lang="zh-CN" altLang="en-US" sz="1800" dirty="0">
                <a:latin typeface="Gill Sans MT" panose="020B0502020104020203" pitchFamily="34" charset="0"/>
              </a:rPr>
              <a:t> 和基本运算单元算子 </a:t>
            </a:r>
            <a:r>
              <a:rPr lang="en-US" altLang="zh-CN" sz="1800" dirty="0">
                <a:latin typeface="Gill Sans MT" panose="020B0502020104020203" pitchFamily="34" charset="0"/>
              </a:rPr>
              <a:t>(Operator)</a:t>
            </a:r>
            <a:r>
              <a:rPr lang="zh-CN" altLang="en-US" sz="1800" dirty="0">
                <a:latin typeface="Gill Sans MT" panose="020B0502020104020203" pitchFamily="34" charset="0"/>
              </a:rPr>
              <a:t> 构成</a:t>
            </a:r>
            <a:endParaRPr lang="en-US" altLang="zh-CN" sz="1800" dirty="0">
              <a:latin typeface="Gill Sans MT" panose="020B0502020104020203" pitchFamily="34" charset="0"/>
            </a:endParaRPr>
          </a:p>
          <a:p>
            <a:pPr marL="342900" indent="-342900">
              <a:lnSpc>
                <a:spcPct val="150000"/>
              </a:lnSpc>
              <a:buFont typeface="+mj-lt"/>
              <a:buAutoNum type="arabicPeriod"/>
            </a:pPr>
            <a:r>
              <a:rPr lang="zh-CN" altLang="en-US" sz="1800" dirty="0">
                <a:latin typeface="Gill Sans MT" panose="020B0502020104020203" pitchFamily="34" charset="0"/>
              </a:rPr>
              <a:t>计算图中常用节点来表示算子，节点间的有向线段来表示张量状态，同时也描述了计算间的依赖关系</a:t>
            </a:r>
            <a:endParaRPr lang="zh-CN" altLang="en-US" sz="1800" b="1" dirty="0">
              <a:solidFill>
                <a:srgbClr val="384056"/>
              </a:solidFill>
              <a:latin typeface="Gill Sans MT" panose="020B0502020104020203" pitchFamily="34" charset="0"/>
            </a:endParaRPr>
          </a:p>
        </p:txBody>
      </p:sp>
      <p:sp>
        <p:nvSpPr>
          <p:cNvPr id="5" name="矩形 4">
            <a:extLst>
              <a:ext uri="{FF2B5EF4-FFF2-40B4-BE49-F238E27FC236}">
                <a16:creationId xmlns:a16="http://schemas.microsoft.com/office/drawing/2014/main" id="{EF3AFC1C-1FEA-2649-91E4-C512F5E39492}"/>
              </a:ext>
            </a:extLst>
          </p:cNvPr>
          <p:cNvSpPr/>
          <p:nvPr/>
        </p:nvSpPr>
        <p:spPr>
          <a:xfrm>
            <a:off x="841797" y="2679303"/>
            <a:ext cx="184731" cy="461665"/>
          </a:xfrm>
          <a:prstGeom prst="rect">
            <a:avLst/>
          </a:prstGeom>
        </p:spPr>
        <p:txBody>
          <a:bodyPr wrap="none">
            <a:spAutoFit/>
          </a:bodyPr>
          <a:lstStyle/>
          <a:p>
            <a:endParaRPr lang="zh-CN" altLang="en-US" sz="2400" b="1" dirty="0">
              <a:solidFill>
                <a:srgbClr val="384056"/>
              </a:solidFill>
              <a:latin typeface="+mj-ea"/>
              <a:ea typeface="+mj-ea"/>
            </a:endParaRPr>
          </a:p>
        </p:txBody>
      </p:sp>
      <p:grpSp>
        <p:nvGrpSpPr>
          <p:cNvPr id="3" name="组合 2">
            <a:extLst>
              <a:ext uri="{FF2B5EF4-FFF2-40B4-BE49-F238E27FC236}">
                <a16:creationId xmlns:a16="http://schemas.microsoft.com/office/drawing/2014/main" id="{4EE9EBA0-5CCD-5146-AE58-5AF3E98C7814}"/>
              </a:ext>
            </a:extLst>
          </p:cNvPr>
          <p:cNvGrpSpPr/>
          <p:nvPr/>
        </p:nvGrpSpPr>
        <p:grpSpPr>
          <a:xfrm>
            <a:off x="6068688" y="1412776"/>
            <a:ext cx="5328592" cy="4550145"/>
            <a:chOff x="3074045" y="1700808"/>
            <a:chExt cx="5328592" cy="4550145"/>
          </a:xfrm>
        </p:grpSpPr>
        <p:pic>
          <p:nvPicPr>
            <p:cNvPr id="9" name="图片 8">
              <a:extLst>
                <a:ext uri="{FF2B5EF4-FFF2-40B4-BE49-F238E27FC236}">
                  <a16:creationId xmlns:a16="http://schemas.microsoft.com/office/drawing/2014/main" id="{B60032D1-924E-5049-A275-108BCD256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647" y="1700808"/>
              <a:ext cx="4765113" cy="4550145"/>
            </a:xfrm>
            <a:prstGeom prst="rect">
              <a:avLst/>
            </a:prstGeom>
          </p:spPr>
        </p:pic>
        <p:sp>
          <p:nvSpPr>
            <p:cNvPr id="8" name="矩形 7">
              <a:extLst>
                <a:ext uri="{FF2B5EF4-FFF2-40B4-BE49-F238E27FC236}">
                  <a16:creationId xmlns:a16="http://schemas.microsoft.com/office/drawing/2014/main" id="{D911A7CB-9BE3-EE49-B66C-442652DEB8B4}"/>
                </a:ext>
              </a:extLst>
            </p:cNvPr>
            <p:cNvSpPr/>
            <p:nvPr/>
          </p:nvSpPr>
          <p:spPr bwMode="auto">
            <a:xfrm>
              <a:off x="3074045" y="2348880"/>
              <a:ext cx="5328592" cy="792088"/>
            </a:xfrm>
            <a:prstGeom prst="rect">
              <a:avLst/>
            </a:prstGeom>
            <a:noFill/>
            <a:ln w="3810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301349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0750E9-DF10-1D42-8ACA-C45EAF95D239}"/>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基于计算图的</a:t>
            </a:r>
            <a:r>
              <a:rPr lang="en-US" altLang="zh-CN" dirty="0">
                <a:latin typeface="Microsoft YaHei" panose="020B0503020204020204" pitchFamily="34" charset="-122"/>
                <a:ea typeface="Microsoft YaHei" panose="020B0503020204020204" pitchFamily="34" charset="-122"/>
              </a:rPr>
              <a:t>AI</a:t>
            </a:r>
            <a:r>
              <a:rPr lang="zh-CN" altLang="en-US" dirty="0">
                <a:latin typeface="Microsoft YaHei" panose="020B0503020204020204" pitchFamily="34" charset="-122"/>
                <a:ea typeface="Microsoft YaHei" panose="020B0503020204020204" pitchFamily="34" charset="-122"/>
              </a:rPr>
              <a:t>框架：基本组成</a:t>
            </a:r>
          </a:p>
        </p:txBody>
      </p:sp>
      <p:sp>
        <p:nvSpPr>
          <p:cNvPr id="855" name="PlaceHolder 2"/>
          <p:cNvSpPr>
            <a:spLocks noGrp="1"/>
          </p:cNvSpPr>
          <p:nvPr>
            <p:ph sz="half" idx="1"/>
          </p:nvPr>
        </p:nvSpPr>
        <p:spPr>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Gill Sans MT" panose="020B0502020104020203" pitchFamily="34" charset="0"/>
                <a:ea typeface="Microsoft YaHei" panose="020B0503020204020204" pitchFamily="34" charset="-122"/>
              </a:rPr>
              <a:t>基本数据结构：</a:t>
            </a:r>
            <a:r>
              <a:rPr lang="en-US" sz="1800" spc="-1" dirty="0">
                <a:solidFill>
                  <a:srgbClr val="FFC000"/>
                </a:solidFill>
                <a:latin typeface="Gill Sans MT" panose="020B0502020104020203" pitchFamily="34" charset="0"/>
                <a:ea typeface="Microsoft YaHei" panose="020B0503020204020204" pitchFamily="34" charset="-122"/>
              </a:rPr>
              <a:t>Tensor </a:t>
            </a:r>
            <a:r>
              <a:rPr lang="zh-CN" altLang="en-US" sz="1800" spc="-1" dirty="0">
                <a:solidFill>
                  <a:srgbClr val="FFC000"/>
                </a:solidFill>
                <a:latin typeface="Gill Sans MT" panose="020B0502020104020203" pitchFamily="34" charset="0"/>
                <a:ea typeface="Microsoft YaHei" panose="020B0503020204020204" pitchFamily="34" charset="-122"/>
              </a:rPr>
              <a:t>张量</a:t>
            </a:r>
            <a:endParaRPr lang="en-US" sz="1800" spc="-1" dirty="0">
              <a:solidFill>
                <a:srgbClr val="FFC000"/>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Gill Sans MT" panose="020B0502020104020203" pitchFamily="34" charset="0"/>
                <a:ea typeface="Microsoft YaHei" panose="020B0503020204020204" pitchFamily="34" charset="-122"/>
              </a:rPr>
              <a:t>Tensor</a:t>
            </a:r>
            <a:r>
              <a:rPr lang="zh-CN" altLang="en-US" sz="1800" spc="-1" dirty="0">
                <a:solidFill>
                  <a:srgbClr val="384056"/>
                </a:solidFill>
                <a:latin typeface="Gill Sans MT" panose="020B0502020104020203" pitchFamily="34" charset="0"/>
                <a:ea typeface="Microsoft YaHei" panose="020B0503020204020204" pitchFamily="34" charset="-122"/>
              </a:rPr>
              <a:t> 形状： </a:t>
            </a:r>
            <a:r>
              <a:rPr lang="en-US" sz="1800" spc="-1" dirty="0">
                <a:solidFill>
                  <a:srgbClr val="384056"/>
                </a:solidFill>
                <a:latin typeface="Gill Sans MT" panose="020B0502020104020203" pitchFamily="34" charset="0"/>
                <a:ea typeface="Microsoft YaHei" panose="020B0503020204020204" pitchFamily="34" charset="-122"/>
              </a:rPr>
              <a:t>[2, 3, 4</a:t>
            </a:r>
            <a:r>
              <a:rPr lang="en-US" altLang="zh-CN" sz="1800" spc="-1" dirty="0">
                <a:solidFill>
                  <a:srgbClr val="384056"/>
                </a:solidFill>
                <a:latin typeface="Gill Sans MT" panose="020B0502020104020203" pitchFamily="34" charset="0"/>
                <a:ea typeface="Microsoft YaHei" panose="020B0503020204020204" pitchFamily="34" charset="-122"/>
              </a:rPr>
              <a:t>,</a:t>
            </a:r>
            <a:r>
              <a:rPr lang="zh-CN" altLang="en-US" sz="1800" spc="-1" dirty="0">
                <a:solidFill>
                  <a:srgbClr val="384056"/>
                </a:solidFill>
                <a:latin typeface="Gill Sans MT" panose="020B0502020104020203" pitchFamily="34" charset="0"/>
                <a:ea typeface="Microsoft YaHei" panose="020B0503020204020204" pitchFamily="34" charset="-122"/>
              </a:rPr>
              <a:t> </a:t>
            </a:r>
            <a:r>
              <a:rPr lang="en-US" altLang="zh-CN" sz="1800" spc="-1" dirty="0">
                <a:solidFill>
                  <a:srgbClr val="384056"/>
                </a:solidFill>
                <a:latin typeface="Gill Sans MT" panose="020B0502020104020203" pitchFamily="34" charset="0"/>
                <a:ea typeface="Microsoft YaHei" panose="020B0503020204020204" pitchFamily="34" charset="-122"/>
              </a:rPr>
              <a:t>5</a:t>
            </a:r>
            <a:r>
              <a:rPr lang="en-US" sz="1800" spc="-1" dirty="0">
                <a:solidFill>
                  <a:srgbClr val="384056"/>
                </a:solidFill>
                <a:latin typeface="Gill Sans MT" panose="020B0502020104020203" pitchFamily="34" charset="0"/>
                <a:ea typeface="Microsoft YaHei" panose="020B0503020204020204" pitchFamily="34" charset="-122"/>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Gill Sans MT" panose="020B0502020104020203" pitchFamily="34" charset="0"/>
                <a:ea typeface="Microsoft YaHei" panose="020B0503020204020204" pitchFamily="34" charset="-122"/>
              </a:rPr>
              <a:t>元素类型：</a:t>
            </a:r>
            <a:r>
              <a:rPr lang="en-US" sz="1800" spc="-1" dirty="0">
                <a:solidFill>
                  <a:srgbClr val="384056"/>
                </a:solidFill>
                <a:latin typeface="Gill Sans MT" panose="020B0502020104020203" pitchFamily="34" charset="0"/>
                <a:ea typeface="Microsoft YaHei" panose="020B0503020204020204" pitchFamily="34" charset="-122"/>
              </a:rPr>
              <a:t>int, float, string, etc.</a:t>
            </a:r>
            <a:endParaRPr lang="en-US" sz="1800" b="0" spc="-1" dirty="0">
              <a:solidFill>
                <a:srgbClr val="384056"/>
              </a:solidFill>
              <a:latin typeface="Gill Sans MT" panose="020B0502020104020203" pitchFamily="34" charset="0"/>
              <a:ea typeface="Microsoft YaHei" panose="020B0503020204020204" pitchFamily="34" charset="-122"/>
            </a:endParaRPr>
          </a:p>
        </p:txBody>
      </p:sp>
      <p:graphicFrame>
        <p:nvGraphicFramePr>
          <p:cNvPr id="895" name="Table 82"/>
          <p:cNvGraphicFramePr/>
          <p:nvPr/>
        </p:nvGraphicFramePr>
        <p:xfrm>
          <a:off x="5875829" y="3871312"/>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a:srcRect l="27631" t="5531" r="42540" b="28476"/>
          <a:stretch/>
        </p:blipFill>
        <p:spPr>
          <a:xfrm>
            <a:off x="5840732" y="1510334"/>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915244" y="3877445"/>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Gill Sans MT" panose="020B0502020104020203" pitchFamily="34" charset="0"/>
                <a:ea typeface="Microsoft YaHei" panose="020B0503020204020204" pitchFamily="34" charset="-122"/>
              </a:rPr>
              <a:t>基本运算单元：</a:t>
            </a:r>
            <a:r>
              <a:rPr lang="en-US" sz="1800" kern="0" spc="-1" dirty="0">
                <a:solidFill>
                  <a:srgbClr val="FFC000"/>
                </a:solidFill>
                <a:latin typeface="Gill Sans MT" panose="020B0502020104020203" pitchFamily="34" charset="0"/>
                <a:ea typeface="Microsoft YaHei" panose="020B0503020204020204" pitchFamily="34" charset="-122"/>
              </a:rPr>
              <a:t>Operator</a:t>
            </a:r>
            <a:r>
              <a:rPr lang="zh-CN" altLang="en-US" sz="1800" kern="0" spc="-1" dirty="0">
                <a:solidFill>
                  <a:srgbClr val="FFC000"/>
                </a:solidFill>
                <a:latin typeface="Gill Sans MT" panose="020B0502020104020203" pitchFamily="34" charset="0"/>
                <a:ea typeface="Microsoft YaHei" panose="020B0503020204020204" pitchFamily="34" charset="-122"/>
              </a:rPr>
              <a:t> 算子</a:t>
            </a:r>
            <a:endParaRPr lang="en-US" sz="1800" kern="0" spc="-1" dirty="0">
              <a:solidFill>
                <a:srgbClr val="FFC000"/>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icrosoft YaHei" panose="020B0503020204020204" pitchFamily="34" charset="-122"/>
              </a:rPr>
              <a:t>由最基本的代数算子组成</a:t>
            </a:r>
            <a:endParaRPr lang="en-US" altLang="zh-CN" sz="1800" kern="0" spc="-1" dirty="0">
              <a:solidFill>
                <a:srgbClr val="384056"/>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Gill Sans MT" panose="020B0502020104020203" pitchFamily="34" charset="0"/>
                <a:ea typeface="Microsoft YaHei" panose="020B0503020204020204" pitchFamily="34" charset="-122"/>
              </a:rPr>
              <a:t>根据深度学习结构组成复杂算子</a:t>
            </a:r>
            <a:endParaRPr lang="en-US" sz="1800" kern="0" spc="-1" dirty="0">
              <a:solidFill>
                <a:srgbClr val="384056"/>
              </a:solidFill>
              <a:latin typeface="Gill Sans MT" panose="020B0502020104020203" pitchFamily="34" charset="0"/>
              <a:ea typeface="Microsoft YaHei" panose="020B0503020204020204" pitchFamily="34" charset="-122"/>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Gill Sans MT" panose="020B0502020104020203" pitchFamily="34" charset="0"/>
                <a:ea typeface="Microsoft YaHei" panose="020B0503020204020204" pitchFamily="34" charset="-122"/>
              </a:rPr>
              <a:t>N</a:t>
            </a:r>
            <a:r>
              <a:rPr lang="zh-CN" altLang="en-US" sz="1800" kern="0" spc="-1" dirty="0">
                <a:solidFill>
                  <a:srgbClr val="384056"/>
                </a:solidFill>
                <a:latin typeface="Gill Sans MT" panose="020B0502020104020203" pitchFamily="34" charset="0"/>
                <a:ea typeface="Microsoft YaHei" panose="020B0503020204020204" pitchFamily="34" charset="-122"/>
              </a:rPr>
              <a:t>个输入</a:t>
            </a:r>
            <a:r>
              <a:rPr lang="en-US" sz="1800" kern="0" spc="-1" dirty="0">
                <a:solidFill>
                  <a:srgbClr val="384056"/>
                </a:solidFill>
                <a:latin typeface="Gill Sans MT" panose="020B0502020104020203" pitchFamily="34" charset="0"/>
                <a:ea typeface="Microsoft YaHei" panose="020B0503020204020204" pitchFamily="34" charset="-122"/>
              </a:rPr>
              <a:t>Tensor</a:t>
            </a:r>
            <a:r>
              <a:rPr lang="zh-CN" altLang="en-US" sz="1800" kern="0" spc="-1" dirty="0">
                <a:solidFill>
                  <a:srgbClr val="384056"/>
                </a:solidFill>
                <a:latin typeface="Gill Sans MT" panose="020B0502020104020203" pitchFamily="34" charset="0"/>
                <a:ea typeface="Microsoft YaHei" panose="020B0503020204020204" pitchFamily="34" charset="-122"/>
              </a:rPr>
              <a:t>，</a:t>
            </a:r>
            <a:r>
              <a:rPr lang="en-US" sz="1800" kern="0" spc="-1" dirty="0">
                <a:solidFill>
                  <a:srgbClr val="384056"/>
                </a:solidFill>
                <a:latin typeface="Gill Sans MT" panose="020B0502020104020203" pitchFamily="34" charset="0"/>
                <a:ea typeface="Microsoft YaHei" panose="020B0503020204020204" pitchFamily="34" charset="-122"/>
              </a:rPr>
              <a:t>M</a:t>
            </a:r>
            <a:r>
              <a:rPr lang="zh-CN" altLang="en-US" sz="1800" kern="0" spc="-1" dirty="0">
                <a:solidFill>
                  <a:srgbClr val="384056"/>
                </a:solidFill>
                <a:latin typeface="Gill Sans MT" panose="020B0502020104020203" pitchFamily="34" charset="0"/>
                <a:ea typeface="Microsoft YaHei" panose="020B0503020204020204" pitchFamily="34" charset="-122"/>
              </a:rPr>
              <a:t>个输出</a:t>
            </a:r>
            <a:r>
              <a:rPr lang="en-US" sz="1800" kern="0" spc="-1" dirty="0">
                <a:solidFill>
                  <a:srgbClr val="384056"/>
                </a:solidFill>
                <a:latin typeface="Gill Sans MT" panose="020B0502020104020203" pitchFamily="34" charset="0"/>
                <a:ea typeface="Microsoft YaHei" panose="020B0503020204020204" pitchFamily="34" charset="-122"/>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619303" y="1626770"/>
            <a:ext cx="2353412" cy="1547448"/>
          </a:xfrm>
          <a:prstGeom prst="rect">
            <a:avLst/>
          </a:prstGeom>
        </p:spPr>
      </p:pic>
    </p:spTree>
    <p:extLst>
      <p:ext uri="{BB962C8B-B14F-4D97-AF65-F5344CB8AC3E}">
        <p14:creationId xmlns:p14="http://schemas.microsoft.com/office/powerpoint/2010/main" val="3129571727"/>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pc="-52" dirty="0">
                <a:latin typeface="Segoe UI Semibold"/>
              </a:rPr>
              <a:t>基于数据流图（</a:t>
            </a:r>
            <a:r>
              <a:rPr lang="en-US" altLang="zh-CN" spc="-52" dirty="0">
                <a:latin typeface="Segoe UI Semibold"/>
              </a:rPr>
              <a:t>DAG</a:t>
            </a:r>
            <a:r>
              <a:rPr lang="zh-CN" altLang="en-US" spc="-52" dirty="0">
                <a:latin typeface="Segoe UI Semibold"/>
              </a:rPr>
              <a:t>）的计算框架</a:t>
            </a:r>
            <a:endParaRPr lang="en-US" b="0" spc="-1" dirty="0">
              <a:latin typeface="Segoe UI"/>
            </a:endParaRPr>
          </a:p>
        </p:txBody>
      </p:sp>
      <p:sp>
        <p:nvSpPr>
          <p:cNvPr id="897" name="PlaceHolder 2"/>
          <p:cNvSpPr>
            <a:spLocks noGrp="1"/>
          </p:cNvSpPr>
          <p:nvPr>
            <p:ph sz="half" idx="1"/>
          </p:nvPr>
        </p:nvSpPr>
        <p:spPr>
          <a:xfrm>
            <a:off x="841797" y="1496780"/>
            <a:ext cx="3818562" cy="1368152"/>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b="1" spc="-1" dirty="0">
                <a:solidFill>
                  <a:srgbClr val="FFC000"/>
                </a:solidFill>
                <a:latin typeface="+mj-ea"/>
                <a:ea typeface="+mj-ea"/>
              </a:rPr>
              <a:t>DAG</a:t>
            </a:r>
            <a:r>
              <a:rPr lang="zh-CN" altLang="en-US" b="1" spc="-1" dirty="0">
                <a:solidFill>
                  <a:srgbClr val="FFC000"/>
                </a:solidFill>
                <a:latin typeface="+mj-ea"/>
                <a:ea typeface="+mj-ea"/>
              </a:rPr>
              <a:t> 表示计算逻辑和状态</a:t>
            </a:r>
            <a:endParaRPr lang="en-US" b="1"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2000" spc="-1" dirty="0">
                <a:solidFill>
                  <a:srgbClr val="384056"/>
                </a:solidFill>
                <a:latin typeface="+mj-ea"/>
                <a:ea typeface="+mj-ea"/>
              </a:rPr>
              <a:t>节点代表 </a:t>
            </a:r>
            <a:r>
              <a:rPr lang="en-US" sz="20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2000" spc="-1" dirty="0">
                <a:solidFill>
                  <a:srgbClr val="384056"/>
                </a:solidFill>
                <a:latin typeface="+mj-ea"/>
                <a:ea typeface="+mj-ea"/>
              </a:rPr>
              <a:t>边代表 </a:t>
            </a:r>
            <a:r>
              <a:rPr lang="en-US" sz="2000" spc="-1" dirty="0">
                <a:solidFill>
                  <a:srgbClr val="384056"/>
                </a:solidFill>
                <a:latin typeface="+mj-ea"/>
                <a:ea typeface="+mj-ea"/>
              </a:rPr>
              <a:t>Tensor</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483" y="3241003"/>
            <a:ext cx="7407796" cy="2937427"/>
          </a:xfrm>
          <a:prstGeom prst="rect">
            <a:avLst/>
          </a:prstGeom>
        </p:spPr>
      </p:pic>
      <p:sp>
        <p:nvSpPr>
          <p:cNvPr id="2" name="矩形 1">
            <a:extLst>
              <a:ext uri="{FF2B5EF4-FFF2-40B4-BE49-F238E27FC236}">
                <a16:creationId xmlns:a16="http://schemas.microsoft.com/office/drawing/2014/main" id="{95B8F237-03C2-CB4B-BE1D-3A22AB54568A}"/>
              </a:ext>
            </a:extLst>
          </p:cNvPr>
          <p:cNvSpPr/>
          <p:nvPr/>
        </p:nvSpPr>
        <p:spPr>
          <a:xfrm>
            <a:off x="6242397" y="1496780"/>
            <a:ext cx="5231904" cy="1379865"/>
          </a:xfrm>
          <a:prstGeom prst="rect">
            <a:avLst/>
          </a:prstGeom>
        </p:spPr>
        <p:txBody>
          <a:bodyPr wrap="square">
            <a:spAutoFit/>
          </a:bodyPr>
          <a:lstStyle/>
          <a:p>
            <a:pPr marL="0" indent="0">
              <a:spcBef>
                <a:spcPts val="561"/>
              </a:spcBef>
              <a:buClr>
                <a:srgbClr val="1A1A1A"/>
              </a:buClr>
              <a:buSzPct val="90000"/>
              <a:buNone/>
            </a:pPr>
            <a:r>
              <a:rPr lang="zh-CN" altLang="en-US" b="1" spc="-1" dirty="0">
                <a:solidFill>
                  <a:srgbClr val="FFC000"/>
                </a:solidFill>
                <a:latin typeface="+mj-ea"/>
                <a:ea typeface="+mj-ea"/>
              </a:rPr>
              <a:t>特殊的操作</a:t>
            </a:r>
            <a:endParaRPr lang="en-US" altLang="zh-CN" b="1" spc="-1" dirty="0">
              <a:solidFill>
                <a:srgbClr val="FFC000"/>
              </a:solidFill>
              <a:latin typeface="+mj-ea"/>
              <a:ea typeface="+mj-ea"/>
            </a:endParaRPr>
          </a:p>
          <a:p>
            <a:pPr marL="457200" lvl="1" indent="-228600">
              <a:spcBef>
                <a:spcPts val="400"/>
              </a:spcBef>
              <a:buClr>
                <a:srgbClr val="1A1A1A"/>
              </a:buClr>
              <a:buSzPct val="90000"/>
              <a:buFont typeface="Wingdings" charset="2"/>
              <a:buChar char=""/>
            </a:pPr>
            <a:r>
              <a:rPr lang="zh-CN" altLang="en-US" spc="-1" dirty="0">
                <a:solidFill>
                  <a:srgbClr val="384056"/>
                </a:solidFill>
                <a:latin typeface="+mj-ea"/>
                <a:ea typeface="+mj-ea"/>
              </a:rPr>
              <a:t>如：</a:t>
            </a:r>
            <a:r>
              <a:rPr lang="en-US" altLang="zh-CN" spc="-1" dirty="0">
                <a:solidFill>
                  <a:srgbClr val="384056"/>
                </a:solidFill>
                <a:latin typeface="+mj-ea"/>
                <a:ea typeface="+mj-ea"/>
              </a:rPr>
              <a:t>For/While </a:t>
            </a:r>
            <a:r>
              <a:rPr lang="zh-CN" altLang="en-US" spc="-1" dirty="0">
                <a:solidFill>
                  <a:srgbClr val="384056"/>
                </a:solidFill>
                <a:latin typeface="+mj-ea"/>
                <a:ea typeface="+mj-ea"/>
              </a:rPr>
              <a:t>等构建控制流</a:t>
            </a:r>
            <a:endParaRPr lang="en-US" altLang="zh-CN" spc="-1" dirty="0">
              <a:solidFill>
                <a:srgbClr val="384056"/>
              </a:solidFill>
              <a:latin typeface="+mj-ea"/>
              <a:ea typeface="+mj-ea"/>
            </a:endParaRPr>
          </a:p>
          <a:p>
            <a:pPr marL="0" indent="0">
              <a:spcBef>
                <a:spcPts val="561"/>
              </a:spcBef>
              <a:buClr>
                <a:srgbClr val="1A1A1A"/>
              </a:buClr>
              <a:buSzPct val="90000"/>
              <a:buNone/>
            </a:pPr>
            <a:r>
              <a:rPr lang="zh-CN" altLang="en-US" b="1" spc="-1" dirty="0">
                <a:solidFill>
                  <a:srgbClr val="FFC000"/>
                </a:solidFill>
                <a:latin typeface="+mj-ea"/>
                <a:ea typeface="+mj-ea"/>
              </a:rPr>
              <a:t>特殊的边</a:t>
            </a:r>
            <a:endParaRPr lang="en-US" altLang="zh-CN" b="1" spc="-1" dirty="0">
              <a:solidFill>
                <a:srgbClr val="FFC000"/>
              </a:solidFill>
              <a:latin typeface="+mj-ea"/>
              <a:ea typeface="+mj-ea"/>
            </a:endParaRPr>
          </a:p>
          <a:p>
            <a:pPr marL="457200" lvl="1" indent="-228600">
              <a:spcBef>
                <a:spcPts val="400"/>
              </a:spcBef>
              <a:buClr>
                <a:srgbClr val="1A1A1A"/>
              </a:buClr>
              <a:buSzPct val="90000"/>
              <a:buFont typeface="Wingdings" charset="2"/>
              <a:buChar char=""/>
            </a:pPr>
            <a:r>
              <a:rPr lang="zh-CN" altLang="en-US" spc="-1" dirty="0">
                <a:solidFill>
                  <a:srgbClr val="384056"/>
                </a:solidFill>
                <a:latin typeface="+mj-ea"/>
                <a:ea typeface="+mj-ea"/>
              </a:rPr>
              <a:t>如：控制边表示节点间依赖</a:t>
            </a:r>
            <a:endParaRPr lang="en-US" altLang="zh-CN" spc="-1" dirty="0">
              <a:solidFill>
                <a:srgbClr val="384056"/>
              </a:solidFill>
              <a:latin typeface="+mj-ea"/>
              <a:ea typeface="+mj-ea"/>
            </a:endParaRPr>
          </a:p>
        </p:txBody>
      </p:sp>
    </p:spTree>
    <p:extLst>
      <p:ext uri="{BB962C8B-B14F-4D97-AF65-F5344CB8AC3E}">
        <p14:creationId xmlns:p14="http://schemas.microsoft.com/office/powerpoint/2010/main" val="4165293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框架如何</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生成计算图？</a:t>
            </a:r>
          </a:p>
        </p:txBody>
      </p:sp>
    </p:spTree>
    <p:extLst>
      <p:ext uri="{BB962C8B-B14F-4D97-AF65-F5344CB8AC3E}">
        <p14:creationId xmlns:p14="http://schemas.microsoft.com/office/powerpoint/2010/main" val="18688366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计算图和自动微分</a:t>
            </a:r>
            <a:endParaRPr lang="en-US" altLang="en-US" sz="3200" spc="-52" dirty="0">
              <a:latin typeface="Segoe UI Semibold"/>
            </a:endParaRP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a:srcRect l="41745"/>
          <a:stretch/>
        </p:blipFill>
        <p:spPr>
          <a:xfrm>
            <a:off x="6890469" y="2266448"/>
            <a:ext cx="4983668" cy="3600691"/>
          </a:xfrm>
          <a:prstGeom prst="rect">
            <a:avLst/>
          </a:prstGeom>
        </p:spPr>
      </p:pic>
    </p:spTree>
    <p:extLst>
      <p:ext uri="{BB962C8B-B14F-4D97-AF65-F5344CB8AC3E}">
        <p14:creationId xmlns:p14="http://schemas.microsoft.com/office/powerpoint/2010/main" val="22414907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32758</TotalTime>
  <Words>1179</Words>
  <Application>Microsoft Macintosh PowerPoint</Application>
  <PresentationFormat>自定义</PresentationFormat>
  <Paragraphs>159</Paragraphs>
  <Slides>25</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25</vt:i4>
      </vt:variant>
    </vt:vector>
  </HeadingPairs>
  <TitlesOfParts>
    <vt:vector size="47" baseType="lpstr">
      <vt:lpstr>黑体</vt:lpstr>
      <vt:lpstr>华文细黑</vt:lpstr>
      <vt:lpstr>微软雅黑</vt:lpstr>
      <vt:lpstr>微软雅黑</vt:lpstr>
      <vt:lpstr>FrutigerNext LT Bold</vt:lpstr>
      <vt:lpstr>FrutigerNext LT Light</vt:lpstr>
      <vt:lpstr>FrutigerNext LT Medium</vt:lpstr>
      <vt:lpstr>Segoe UI</vt:lpstr>
      <vt:lpstr>Segoe UI Semibold</vt:lpstr>
      <vt:lpstr>Arial</vt:lpstr>
      <vt:lpstr>Calibri</vt:lpstr>
      <vt:lpstr>Futura Medium</vt:lpstr>
      <vt:lpstr>Gill Sans MT</vt:lpstr>
      <vt:lpstr>Stentiga</vt:lpstr>
      <vt:lpstr>Times New Roman</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PowerPoint 演示文稿</vt:lpstr>
      <vt:lpstr>Computation graph</vt:lpstr>
      <vt:lpstr>基于计算图的AI框架：基本组成</vt:lpstr>
      <vt:lpstr>基于数据流图（DAG）的计算框架</vt:lpstr>
      <vt:lpstr>PowerPoint 演示文稿</vt:lpstr>
      <vt:lpstr>计算图和自动微分</vt:lpstr>
      <vt:lpstr>AI框架生成静态计算图</vt:lpstr>
      <vt:lpstr>AI框架生成动态计算图</vt:lpstr>
      <vt:lpstr>PowerPoint 演示文稿</vt:lpstr>
      <vt:lpstr>动态图和静态图比较</vt:lpstr>
      <vt:lpstr>动态图转换为静态图</vt:lpstr>
      <vt:lpstr>动态图转换为静态图</vt:lpstr>
      <vt:lpstr>Benefit（I）：方便底层编译优化</vt:lpstr>
      <vt:lpstr>PowerPoint 演示文稿</vt:lpstr>
      <vt:lpstr>图优化</vt:lpstr>
      <vt:lpstr>图优化</vt:lpstr>
      <vt:lpstr>Benefit（I）：方便底层编译优化</vt:lpstr>
      <vt:lpstr>Benefit（II）：分层优化，便于扩展</vt:lpstr>
      <vt:lpstr>Cons</vt:lpstr>
      <vt:lpstr>What about The Future？</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5162</cp:revision>
  <dcterms:created xsi:type="dcterms:W3CDTF">2015-01-14T10:38:57Z</dcterms:created>
  <dcterms:modified xsi:type="dcterms:W3CDTF">2022-12-10T08:18:00Z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